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charts/chart1.xml" ContentType="application/vnd.openxmlformats-officedocument.drawingml.chart+xml"/>
  <Override PartName="/ppt/theme/theme2.xml" ContentType="application/vnd.openxmlformats-officedocument.theme+xml"/>
  <Override PartName="/ppt/theme/theme1.xml" ContentType="application/vnd.openxmlformats-officedocument.theme+xml"/>
  <Override PartName="/ppt/charts/chart2.xml" ContentType="application/vnd.openxmlformats-officedocument.drawingml.chart+xml"/>
  <Override PartName="/ppt/charts/chart3.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
  </p:notesMasterIdLst>
  <p:sldIdLst>
    <p:sldId id="257" r:id="rId2"/>
  </p:sldIdLst>
  <p:sldSz cx="30243463" cy="42845038"/>
  <p:notesSz cx="6858000" cy="9144000"/>
  <p:defaultTextStyle>
    <a:defPPr>
      <a:defRPr lang="he-IL"/>
    </a:defPPr>
    <a:lvl1pPr marL="0" algn="r" defTabSz="4176431" rtl="1" eaLnBrk="1" latinLnBrk="0" hangingPunct="1">
      <a:defRPr sz="8200" kern="1200">
        <a:solidFill>
          <a:schemeClr val="tx1"/>
        </a:solidFill>
        <a:latin typeface="+mn-lt"/>
        <a:ea typeface="+mn-ea"/>
        <a:cs typeface="+mn-cs"/>
      </a:defRPr>
    </a:lvl1pPr>
    <a:lvl2pPr marL="2088215" algn="r" defTabSz="4176431" rtl="1" eaLnBrk="1" latinLnBrk="0" hangingPunct="1">
      <a:defRPr sz="8200" kern="1200">
        <a:solidFill>
          <a:schemeClr val="tx1"/>
        </a:solidFill>
        <a:latin typeface="+mn-lt"/>
        <a:ea typeface="+mn-ea"/>
        <a:cs typeface="+mn-cs"/>
      </a:defRPr>
    </a:lvl2pPr>
    <a:lvl3pPr marL="4176431" algn="r" defTabSz="4176431" rtl="1" eaLnBrk="1" latinLnBrk="0" hangingPunct="1">
      <a:defRPr sz="8200" kern="1200">
        <a:solidFill>
          <a:schemeClr val="tx1"/>
        </a:solidFill>
        <a:latin typeface="+mn-lt"/>
        <a:ea typeface="+mn-ea"/>
        <a:cs typeface="+mn-cs"/>
      </a:defRPr>
    </a:lvl3pPr>
    <a:lvl4pPr marL="6264646" algn="r" defTabSz="4176431" rtl="1" eaLnBrk="1" latinLnBrk="0" hangingPunct="1">
      <a:defRPr sz="8200" kern="1200">
        <a:solidFill>
          <a:schemeClr val="tx1"/>
        </a:solidFill>
        <a:latin typeface="+mn-lt"/>
        <a:ea typeface="+mn-ea"/>
        <a:cs typeface="+mn-cs"/>
      </a:defRPr>
    </a:lvl4pPr>
    <a:lvl5pPr marL="8352861" algn="r" defTabSz="4176431" rtl="1" eaLnBrk="1" latinLnBrk="0" hangingPunct="1">
      <a:defRPr sz="8200" kern="1200">
        <a:solidFill>
          <a:schemeClr val="tx1"/>
        </a:solidFill>
        <a:latin typeface="+mn-lt"/>
        <a:ea typeface="+mn-ea"/>
        <a:cs typeface="+mn-cs"/>
      </a:defRPr>
    </a:lvl5pPr>
    <a:lvl6pPr marL="10441076" algn="r" defTabSz="4176431" rtl="1" eaLnBrk="1" latinLnBrk="0" hangingPunct="1">
      <a:defRPr sz="8200" kern="1200">
        <a:solidFill>
          <a:schemeClr val="tx1"/>
        </a:solidFill>
        <a:latin typeface="+mn-lt"/>
        <a:ea typeface="+mn-ea"/>
        <a:cs typeface="+mn-cs"/>
      </a:defRPr>
    </a:lvl6pPr>
    <a:lvl7pPr marL="12529292" algn="r" defTabSz="4176431" rtl="1" eaLnBrk="1" latinLnBrk="0" hangingPunct="1">
      <a:defRPr sz="8200" kern="1200">
        <a:solidFill>
          <a:schemeClr val="tx1"/>
        </a:solidFill>
        <a:latin typeface="+mn-lt"/>
        <a:ea typeface="+mn-ea"/>
        <a:cs typeface="+mn-cs"/>
      </a:defRPr>
    </a:lvl7pPr>
    <a:lvl8pPr marL="14617507" algn="r" defTabSz="4176431" rtl="1" eaLnBrk="1" latinLnBrk="0" hangingPunct="1">
      <a:defRPr sz="8200" kern="1200">
        <a:solidFill>
          <a:schemeClr val="tx1"/>
        </a:solidFill>
        <a:latin typeface="+mn-lt"/>
        <a:ea typeface="+mn-ea"/>
        <a:cs typeface="+mn-cs"/>
      </a:defRPr>
    </a:lvl8pPr>
    <a:lvl9pPr marL="16705722" algn="r" defTabSz="4176431" rtl="1"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סגנון ביניים 2 - הדגשה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84380"/>
    <p:restoredTop sz="99822" autoAdjust="0"/>
  </p:normalViewPr>
  <p:slideViewPr>
    <p:cSldViewPr>
      <p:cViewPr>
        <p:scale>
          <a:sx n="40" d="100"/>
          <a:sy n="40" d="100"/>
        </p:scale>
        <p:origin x="-228" y="-72"/>
      </p:cViewPr>
      <p:guideLst>
        <p:guide orient="horz" pos="13495"/>
        <p:guide pos="95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oleObject" Target="file:///C:\Lilac\WORKING%20TOWARD%20PUBLICATION\SMOKING%20MOTHERS%20%20-%20RACHEL%20no%203\Obesity%20conference\Cluster%20analysis%20attachment\figures%20for%20po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Lilac\WORKING%20TOWARD%20PUBLICATION\SMOKING%20MOTHERS%20%20-%20RACHEL%20no%203\Obesity%20conference\Cluster%20analysis%20attachment\figures%20for%20poste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Lilac\WORKING%20TOWARD%20PUBLICATION\SMOKING%20MOTHERS%20%20-%20RACHEL%20no%203\Obesity%20conference\Cluster%20analysis%20attachment\figures%20for%20po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971660188046114"/>
          <c:y val="4.1350166424727636E-2"/>
          <c:w val="0.72296731895854793"/>
          <c:h val="0.79083314072521849"/>
        </c:manualLayout>
      </c:layout>
      <c:lineChart>
        <c:grouping val="standard"/>
        <c:varyColors val="0"/>
        <c:ser>
          <c:idx val="0"/>
          <c:order val="0"/>
          <c:tx>
            <c:strRef>
              <c:f>גיליון1!$I$37</c:f>
              <c:strCache>
                <c:ptCount val="1"/>
                <c:pt idx="0">
                  <c:v>Secure-stable</c:v>
                </c:pt>
              </c:strCache>
            </c:strRef>
          </c:tx>
          <c:spPr>
            <a:ln w="76200" cmpd="sng">
              <a:solidFill>
                <a:schemeClr val="tx1"/>
              </a:solidFill>
              <a:prstDash val="solid"/>
            </a:ln>
          </c:spPr>
          <c:marker>
            <c:symbol val="none"/>
          </c:marker>
          <c:cat>
            <c:strRef>
              <c:f>גיליון1!$J$36:$K$36</c:f>
              <c:strCache>
                <c:ptCount val="2"/>
                <c:pt idx="0">
                  <c:v>Eating attitudes time 1</c:v>
                </c:pt>
                <c:pt idx="1">
                  <c:v>Eating attitudes time 2</c:v>
                </c:pt>
              </c:strCache>
            </c:strRef>
          </c:cat>
          <c:val>
            <c:numRef>
              <c:f>גיליון1!$J$37:$K$37</c:f>
              <c:numCache>
                <c:formatCode>###0.00</c:formatCode>
                <c:ptCount val="2"/>
                <c:pt idx="0">
                  <c:v>22.69230769230769</c:v>
                </c:pt>
                <c:pt idx="1">
                  <c:v>20.88461538461538</c:v>
                </c:pt>
              </c:numCache>
            </c:numRef>
          </c:val>
          <c:smooth val="0"/>
        </c:ser>
        <c:ser>
          <c:idx val="1"/>
          <c:order val="1"/>
          <c:tx>
            <c:strRef>
              <c:f>גיליון1!$I$38</c:f>
              <c:strCache>
                <c:ptCount val="1"/>
                <c:pt idx="0">
                  <c:v>Insecure-better</c:v>
                </c:pt>
              </c:strCache>
            </c:strRef>
          </c:tx>
          <c:spPr>
            <a:ln w="76200" cmpd="sng">
              <a:solidFill>
                <a:schemeClr val="accent1"/>
              </a:solidFill>
              <a:prstDash val="solid"/>
            </a:ln>
          </c:spPr>
          <c:marker>
            <c:symbol val="none"/>
          </c:marker>
          <c:cat>
            <c:strRef>
              <c:f>גיליון1!$J$36:$K$36</c:f>
              <c:strCache>
                <c:ptCount val="2"/>
                <c:pt idx="0">
                  <c:v>Eating attitudes time 1</c:v>
                </c:pt>
                <c:pt idx="1">
                  <c:v>Eating attitudes time 2</c:v>
                </c:pt>
              </c:strCache>
            </c:strRef>
          </c:cat>
          <c:val>
            <c:numRef>
              <c:f>גיליון1!$J$38:$K$38</c:f>
              <c:numCache>
                <c:formatCode>###0.00</c:formatCode>
                <c:ptCount val="2"/>
                <c:pt idx="0">
                  <c:v>33.230769230769241</c:v>
                </c:pt>
                <c:pt idx="1">
                  <c:v>32.128205128205124</c:v>
                </c:pt>
              </c:numCache>
            </c:numRef>
          </c:val>
          <c:smooth val="0"/>
        </c:ser>
        <c:ser>
          <c:idx val="2"/>
          <c:order val="2"/>
          <c:tx>
            <c:strRef>
              <c:f>גיליון1!$I$39</c:f>
              <c:strCache>
                <c:ptCount val="1"/>
                <c:pt idx="0">
                  <c:v>Insecure-worsened</c:v>
                </c:pt>
              </c:strCache>
            </c:strRef>
          </c:tx>
          <c:spPr>
            <a:ln w="76200" cmpd="sng">
              <a:solidFill>
                <a:srgbClr val="FF0000"/>
              </a:solidFill>
              <a:prstDash val="solid"/>
            </a:ln>
          </c:spPr>
          <c:marker>
            <c:symbol val="none"/>
          </c:marker>
          <c:cat>
            <c:strRef>
              <c:f>גיליון1!$J$36:$K$36</c:f>
              <c:strCache>
                <c:ptCount val="2"/>
                <c:pt idx="0">
                  <c:v>Eating attitudes time 1</c:v>
                </c:pt>
                <c:pt idx="1">
                  <c:v>Eating attitudes time 2</c:v>
                </c:pt>
              </c:strCache>
            </c:strRef>
          </c:cat>
          <c:val>
            <c:numRef>
              <c:f>גיליון1!$J$39:$K$39</c:f>
              <c:numCache>
                <c:formatCode>###0.00</c:formatCode>
                <c:ptCount val="2"/>
                <c:pt idx="0">
                  <c:v>28.833333333333336</c:v>
                </c:pt>
                <c:pt idx="1">
                  <c:v>36.25</c:v>
                </c:pt>
              </c:numCache>
            </c:numRef>
          </c:val>
          <c:smooth val="0"/>
        </c:ser>
        <c:dLbls>
          <c:showLegendKey val="0"/>
          <c:showVal val="0"/>
          <c:showCatName val="0"/>
          <c:showSerName val="0"/>
          <c:showPercent val="0"/>
          <c:showBubbleSize val="0"/>
        </c:dLbls>
        <c:marker val="1"/>
        <c:smooth val="0"/>
        <c:axId val="125693312"/>
        <c:axId val="129369600"/>
      </c:lineChart>
      <c:catAx>
        <c:axId val="125693312"/>
        <c:scaling>
          <c:orientation val="minMax"/>
        </c:scaling>
        <c:delete val="0"/>
        <c:axPos val="b"/>
        <c:title>
          <c:tx>
            <c:rich>
              <a:bodyPr/>
              <a:lstStyle/>
              <a:p>
                <a:pPr>
                  <a:defRPr/>
                </a:pPr>
                <a:r>
                  <a:rPr lang="en-US"/>
                  <a:t>Time</a:t>
                </a:r>
              </a:p>
            </c:rich>
          </c:tx>
          <c:layout/>
          <c:overlay val="0"/>
        </c:title>
        <c:majorTickMark val="out"/>
        <c:minorTickMark val="none"/>
        <c:tickLblPos val="nextTo"/>
        <c:crossAx val="129369600"/>
        <c:crosses val="autoZero"/>
        <c:auto val="1"/>
        <c:lblAlgn val="ctr"/>
        <c:lblOffset val="100"/>
        <c:noMultiLvlLbl val="0"/>
      </c:catAx>
      <c:valAx>
        <c:axId val="129369600"/>
        <c:scaling>
          <c:orientation val="minMax"/>
          <c:max val="40"/>
          <c:min val="20"/>
        </c:scaling>
        <c:delete val="0"/>
        <c:axPos val="l"/>
        <c:majorGridlines/>
        <c:title>
          <c:tx>
            <c:rich>
              <a:bodyPr rot="0" vert="horz"/>
              <a:lstStyle/>
              <a:p>
                <a:pPr>
                  <a:defRPr sz="2500"/>
                </a:pPr>
                <a:r>
                  <a:rPr lang="en-US" sz="2500"/>
                  <a:t>Mother's attachment cluster</a:t>
                </a:r>
              </a:p>
            </c:rich>
          </c:tx>
          <c:layout>
            <c:manualLayout>
              <c:xMode val="edge"/>
              <c:yMode val="edge"/>
              <c:x val="2.393006659291555E-3"/>
              <c:y val="6.7133828941773346E-2"/>
            </c:manualLayout>
          </c:layout>
          <c:overlay val="0"/>
        </c:title>
        <c:numFmt formatCode="#,##0" sourceLinked="0"/>
        <c:majorTickMark val="out"/>
        <c:minorTickMark val="none"/>
        <c:tickLblPos val="nextTo"/>
        <c:crossAx val="125693312"/>
        <c:crosses val="autoZero"/>
        <c:crossBetween val="between"/>
      </c:valAx>
      <c:spPr>
        <a:solidFill>
          <a:schemeClr val="accent2">
            <a:lumMod val="20000"/>
            <a:lumOff val="80000"/>
          </a:schemeClr>
        </a:solidFill>
      </c:spPr>
    </c:plotArea>
    <c:legend>
      <c:legendPos val="l"/>
      <c:layout>
        <c:manualLayout>
          <c:xMode val="edge"/>
          <c:yMode val="edge"/>
          <c:x val="1.2039521452780279E-2"/>
          <c:y val="0.22383756050594178"/>
          <c:w val="0.14730531117627893"/>
          <c:h val="0.52560308102190734"/>
        </c:manualLayout>
      </c:layout>
      <c:overlay val="0"/>
    </c:legend>
    <c:plotVisOnly val="1"/>
    <c:dispBlanksAs val="gap"/>
    <c:showDLblsOverMax val="0"/>
  </c:chart>
  <c:spPr>
    <a:solidFill>
      <a:schemeClr val="bg1">
        <a:lumMod val="85000"/>
      </a:schemeClr>
    </a:solidFill>
    <a:ln>
      <a:noFill/>
    </a:ln>
  </c:spPr>
  <c:txPr>
    <a:bodyPr/>
    <a:lstStyle/>
    <a:p>
      <a:pPr>
        <a:defRPr sz="3000">
          <a:latin typeface="Times New Roman" panose="02020603050405020304" pitchFamily="18" charset="0"/>
          <a:cs typeface="Times New Roman" panose="02020603050405020304" pitchFamily="18" charset="0"/>
        </a:defRPr>
      </a:pPr>
      <a:endParaRPr lang="he-I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971660188046114"/>
          <c:y val="4.1350166424727636E-2"/>
          <c:w val="0.72296731895854793"/>
          <c:h val="0.79083314072521849"/>
        </c:manualLayout>
      </c:layout>
      <c:lineChart>
        <c:grouping val="standard"/>
        <c:varyColors val="0"/>
        <c:ser>
          <c:idx val="0"/>
          <c:order val="0"/>
          <c:tx>
            <c:strRef>
              <c:f>גיליון1!$I$5</c:f>
              <c:strCache>
                <c:ptCount val="1"/>
                <c:pt idx="0">
                  <c:v>Secure-stable</c:v>
                </c:pt>
              </c:strCache>
            </c:strRef>
          </c:tx>
          <c:spPr>
            <a:ln w="76200" cmpd="sng">
              <a:solidFill>
                <a:schemeClr val="tx1"/>
              </a:solidFill>
              <a:prstDash val="solid"/>
            </a:ln>
          </c:spPr>
          <c:marker>
            <c:symbol val="none"/>
          </c:marker>
          <c:cat>
            <c:strRef>
              <c:f>גיליון1!$J$4:$K$4</c:f>
              <c:strCache>
                <c:ptCount val="2"/>
                <c:pt idx="0">
                  <c:v>Body dissatisfaction time 1</c:v>
                </c:pt>
                <c:pt idx="1">
                  <c:v>Body dissatisfaction time 2</c:v>
                </c:pt>
              </c:strCache>
            </c:strRef>
          </c:cat>
          <c:val>
            <c:numRef>
              <c:f>גיליון1!$J$5:$K$5</c:f>
              <c:numCache>
                <c:formatCode>0.00</c:formatCode>
                <c:ptCount val="2"/>
                <c:pt idx="0">
                  <c:v>1.6436058700209641</c:v>
                </c:pt>
                <c:pt idx="1">
                  <c:v>1.8364779874213835</c:v>
                </c:pt>
              </c:numCache>
            </c:numRef>
          </c:val>
          <c:smooth val="0"/>
        </c:ser>
        <c:ser>
          <c:idx val="1"/>
          <c:order val="1"/>
          <c:tx>
            <c:strRef>
              <c:f>גיליון1!$I$6</c:f>
              <c:strCache>
                <c:ptCount val="1"/>
                <c:pt idx="0">
                  <c:v>Insecure-better</c:v>
                </c:pt>
              </c:strCache>
            </c:strRef>
          </c:tx>
          <c:spPr>
            <a:ln w="76200" cmpd="sng">
              <a:solidFill>
                <a:srgbClr val="0070C0"/>
              </a:solidFill>
              <a:prstDash val="solid"/>
            </a:ln>
          </c:spPr>
          <c:marker>
            <c:symbol val="none"/>
          </c:marker>
          <c:cat>
            <c:strRef>
              <c:f>גיליון1!$J$4:$K$4</c:f>
              <c:strCache>
                <c:ptCount val="2"/>
                <c:pt idx="0">
                  <c:v>Body dissatisfaction time 1</c:v>
                </c:pt>
                <c:pt idx="1">
                  <c:v>Body dissatisfaction time 2</c:v>
                </c:pt>
              </c:strCache>
            </c:strRef>
          </c:cat>
          <c:val>
            <c:numRef>
              <c:f>גיליון1!$J$6:$K$6</c:f>
              <c:numCache>
                <c:formatCode>0.00</c:formatCode>
                <c:ptCount val="2"/>
                <c:pt idx="0">
                  <c:v>2.0683760683760677</c:v>
                </c:pt>
                <c:pt idx="1">
                  <c:v>2.4009971509971511</c:v>
                </c:pt>
              </c:numCache>
            </c:numRef>
          </c:val>
          <c:smooth val="0"/>
        </c:ser>
        <c:ser>
          <c:idx val="2"/>
          <c:order val="2"/>
          <c:tx>
            <c:strRef>
              <c:f>גיליון1!$I$7</c:f>
              <c:strCache>
                <c:ptCount val="1"/>
                <c:pt idx="0">
                  <c:v>Insecure-worsened</c:v>
                </c:pt>
              </c:strCache>
            </c:strRef>
          </c:tx>
          <c:spPr>
            <a:ln w="76200">
              <a:solidFill>
                <a:srgbClr val="FF0000"/>
              </a:solidFill>
              <a:prstDash val="solid"/>
            </a:ln>
          </c:spPr>
          <c:marker>
            <c:symbol val="none"/>
          </c:marker>
          <c:cat>
            <c:strRef>
              <c:f>גיליון1!$J$4:$K$4</c:f>
              <c:strCache>
                <c:ptCount val="2"/>
                <c:pt idx="0">
                  <c:v>Body dissatisfaction time 1</c:v>
                </c:pt>
                <c:pt idx="1">
                  <c:v>Body dissatisfaction time 2</c:v>
                </c:pt>
              </c:strCache>
            </c:strRef>
          </c:cat>
          <c:val>
            <c:numRef>
              <c:f>גיליון1!$J$7:$K$7</c:f>
              <c:numCache>
                <c:formatCode>0.00</c:formatCode>
                <c:ptCount val="2"/>
                <c:pt idx="0">
                  <c:v>2</c:v>
                </c:pt>
                <c:pt idx="1">
                  <c:v>2.4953703703703702</c:v>
                </c:pt>
              </c:numCache>
            </c:numRef>
          </c:val>
          <c:smooth val="0"/>
        </c:ser>
        <c:dLbls>
          <c:showLegendKey val="0"/>
          <c:showVal val="0"/>
          <c:showCatName val="0"/>
          <c:showSerName val="0"/>
          <c:showPercent val="0"/>
          <c:showBubbleSize val="0"/>
        </c:dLbls>
        <c:marker val="1"/>
        <c:smooth val="0"/>
        <c:axId val="129424384"/>
        <c:axId val="129430656"/>
      </c:lineChart>
      <c:catAx>
        <c:axId val="129424384"/>
        <c:scaling>
          <c:orientation val="minMax"/>
        </c:scaling>
        <c:delete val="0"/>
        <c:axPos val="b"/>
        <c:title>
          <c:tx>
            <c:rich>
              <a:bodyPr/>
              <a:lstStyle/>
              <a:p>
                <a:pPr>
                  <a:defRPr/>
                </a:pPr>
                <a:r>
                  <a:rPr lang="en-US"/>
                  <a:t>Time</a:t>
                </a:r>
              </a:p>
            </c:rich>
          </c:tx>
          <c:layout/>
          <c:overlay val="0"/>
        </c:title>
        <c:majorTickMark val="out"/>
        <c:minorTickMark val="none"/>
        <c:tickLblPos val="nextTo"/>
        <c:crossAx val="129430656"/>
        <c:crosses val="autoZero"/>
        <c:auto val="1"/>
        <c:lblAlgn val="ctr"/>
        <c:lblOffset val="100"/>
        <c:noMultiLvlLbl val="0"/>
      </c:catAx>
      <c:valAx>
        <c:axId val="129430656"/>
        <c:scaling>
          <c:orientation val="minMax"/>
          <c:max val="2.7"/>
          <c:min val="1.4"/>
        </c:scaling>
        <c:delete val="0"/>
        <c:axPos val="l"/>
        <c:majorGridlines/>
        <c:title>
          <c:tx>
            <c:rich>
              <a:bodyPr rot="0" vert="horz"/>
              <a:lstStyle/>
              <a:p>
                <a:pPr>
                  <a:defRPr sz="2500"/>
                </a:pPr>
                <a:r>
                  <a:rPr lang="en-US" sz="2500"/>
                  <a:t>Mother's attachment cluster</a:t>
                </a:r>
              </a:p>
            </c:rich>
          </c:tx>
          <c:layout>
            <c:manualLayout>
              <c:xMode val="edge"/>
              <c:yMode val="edge"/>
              <c:x val="2.393006659291555E-3"/>
              <c:y val="6.7133828941773346E-2"/>
            </c:manualLayout>
          </c:layout>
          <c:overlay val="0"/>
        </c:title>
        <c:numFmt formatCode="0.00" sourceLinked="1"/>
        <c:majorTickMark val="out"/>
        <c:minorTickMark val="none"/>
        <c:tickLblPos val="nextTo"/>
        <c:crossAx val="129424384"/>
        <c:crosses val="autoZero"/>
        <c:crossBetween val="between"/>
      </c:valAx>
      <c:spPr>
        <a:solidFill>
          <a:schemeClr val="accent2">
            <a:lumMod val="20000"/>
            <a:lumOff val="80000"/>
          </a:schemeClr>
        </a:solidFill>
      </c:spPr>
    </c:plotArea>
    <c:legend>
      <c:legendPos val="l"/>
      <c:layout>
        <c:manualLayout>
          <c:xMode val="edge"/>
          <c:yMode val="edge"/>
          <c:x val="1.4731530933649021E-2"/>
          <c:y val="0.25440998523591091"/>
          <c:w val="0.16326694732805674"/>
          <c:h val="0.55583817326856588"/>
        </c:manualLayout>
      </c:layout>
      <c:overlay val="0"/>
    </c:legend>
    <c:plotVisOnly val="1"/>
    <c:dispBlanksAs val="gap"/>
    <c:showDLblsOverMax val="0"/>
  </c:chart>
  <c:spPr>
    <a:solidFill>
      <a:schemeClr val="bg1">
        <a:lumMod val="85000"/>
      </a:schemeClr>
    </a:solidFill>
    <a:ln>
      <a:noFill/>
    </a:ln>
  </c:spPr>
  <c:txPr>
    <a:bodyPr/>
    <a:lstStyle/>
    <a:p>
      <a:pPr>
        <a:defRPr sz="3000">
          <a:latin typeface="Times New Roman" panose="02020603050405020304" pitchFamily="18" charset="0"/>
          <a:cs typeface="Times New Roman" panose="02020603050405020304" pitchFamily="18" charset="0"/>
        </a:defRPr>
      </a:pPr>
      <a:endParaRPr lang="he-I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971660188046114"/>
          <c:y val="4.1350166424727636E-2"/>
          <c:w val="0.72296731895854793"/>
          <c:h val="0.79083314072521849"/>
        </c:manualLayout>
      </c:layout>
      <c:lineChart>
        <c:grouping val="standard"/>
        <c:varyColors val="0"/>
        <c:ser>
          <c:idx val="0"/>
          <c:order val="0"/>
          <c:tx>
            <c:strRef>
              <c:f>גיליון1!$I$72</c:f>
              <c:strCache>
                <c:ptCount val="1"/>
                <c:pt idx="0">
                  <c:v>Secure-stable</c:v>
                </c:pt>
              </c:strCache>
            </c:strRef>
          </c:tx>
          <c:spPr>
            <a:ln w="76200" cmpd="sng">
              <a:solidFill>
                <a:sysClr val="windowText" lastClr="000000"/>
              </a:solidFill>
              <a:prstDash val="solid"/>
            </a:ln>
          </c:spPr>
          <c:marker>
            <c:symbol val="none"/>
          </c:marker>
          <c:cat>
            <c:strRef>
              <c:f>גיליון1!$J$71:$K$71</c:f>
              <c:strCache>
                <c:ptCount val="2"/>
                <c:pt idx="0">
                  <c:v>Baby's BMI time 1</c:v>
                </c:pt>
                <c:pt idx="1">
                  <c:v>Baby's BMI time 2</c:v>
                </c:pt>
              </c:strCache>
            </c:strRef>
          </c:cat>
          <c:val>
            <c:numRef>
              <c:f>גיליון1!$J$72:$K$72</c:f>
              <c:numCache>
                <c:formatCode>###0.00</c:formatCode>
                <c:ptCount val="2"/>
                <c:pt idx="0">
                  <c:v>14.56309166843074</c:v>
                </c:pt>
                <c:pt idx="1">
                  <c:v>18.614773694358981</c:v>
                </c:pt>
              </c:numCache>
            </c:numRef>
          </c:val>
          <c:smooth val="0"/>
        </c:ser>
        <c:ser>
          <c:idx val="1"/>
          <c:order val="1"/>
          <c:tx>
            <c:strRef>
              <c:f>גיליון1!$I$73</c:f>
              <c:strCache>
                <c:ptCount val="1"/>
                <c:pt idx="0">
                  <c:v>Insecure-better</c:v>
                </c:pt>
              </c:strCache>
            </c:strRef>
          </c:tx>
          <c:spPr>
            <a:ln w="76200" cmpd="sng">
              <a:solidFill>
                <a:srgbClr val="FF0000"/>
              </a:solidFill>
              <a:prstDash val="solid"/>
            </a:ln>
          </c:spPr>
          <c:marker>
            <c:symbol val="none"/>
          </c:marker>
          <c:cat>
            <c:strRef>
              <c:f>גיליון1!$J$71:$K$71</c:f>
              <c:strCache>
                <c:ptCount val="2"/>
                <c:pt idx="0">
                  <c:v>Baby's BMI time 1</c:v>
                </c:pt>
                <c:pt idx="1">
                  <c:v>Baby's BMI time 2</c:v>
                </c:pt>
              </c:strCache>
            </c:strRef>
          </c:cat>
          <c:val>
            <c:numRef>
              <c:f>גיליון1!$J$73:$K$73</c:f>
              <c:numCache>
                <c:formatCode>###0.00</c:formatCode>
                <c:ptCount val="2"/>
                <c:pt idx="0">
                  <c:v>14.214655371546694</c:v>
                </c:pt>
                <c:pt idx="1">
                  <c:v>17.674538897821424</c:v>
                </c:pt>
              </c:numCache>
            </c:numRef>
          </c:val>
          <c:smooth val="0"/>
        </c:ser>
        <c:ser>
          <c:idx val="2"/>
          <c:order val="2"/>
          <c:tx>
            <c:strRef>
              <c:f>גיליון1!$I$74</c:f>
              <c:strCache>
                <c:ptCount val="1"/>
                <c:pt idx="0">
                  <c:v>Insecure-worsened</c:v>
                </c:pt>
              </c:strCache>
            </c:strRef>
          </c:tx>
          <c:spPr>
            <a:ln w="76200">
              <a:solidFill>
                <a:srgbClr val="00B0F0"/>
              </a:solidFill>
              <a:prstDash val="solid"/>
            </a:ln>
          </c:spPr>
          <c:marker>
            <c:symbol val="none"/>
          </c:marker>
          <c:cat>
            <c:strRef>
              <c:f>גיליון1!$J$71:$K$71</c:f>
              <c:strCache>
                <c:ptCount val="2"/>
                <c:pt idx="0">
                  <c:v>Baby's BMI time 1</c:v>
                </c:pt>
                <c:pt idx="1">
                  <c:v>Baby's BMI time 2</c:v>
                </c:pt>
              </c:strCache>
            </c:strRef>
          </c:cat>
          <c:val>
            <c:numRef>
              <c:f>גיליון1!$J$74:$K$74</c:f>
              <c:numCache>
                <c:formatCode>###0.00</c:formatCode>
                <c:ptCount val="2"/>
                <c:pt idx="0">
                  <c:v>14.460938167070568</c:v>
                </c:pt>
                <c:pt idx="1">
                  <c:v>26.002364715454547</c:v>
                </c:pt>
              </c:numCache>
            </c:numRef>
          </c:val>
          <c:smooth val="0"/>
        </c:ser>
        <c:dLbls>
          <c:showLegendKey val="0"/>
          <c:showVal val="0"/>
          <c:showCatName val="0"/>
          <c:showSerName val="0"/>
          <c:showPercent val="0"/>
          <c:showBubbleSize val="0"/>
        </c:dLbls>
        <c:marker val="1"/>
        <c:smooth val="0"/>
        <c:axId val="129723008"/>
        <c:axId val="129725184"/>
      </c:lineChart>
      <c:catAx>
        <c:axId val="129723008"/>
        <c:scaling>
          <c:orientation val="minMax"/>
        </c:scaling>
        <c:delete val="0"/>
        <c:axPos val="b"/>
        <c:title>
          <c:tx>
            <c:rich>
              <a:bodyPr/>
              <a:lstStyle/>
              <a:p>
                <a:pPr>
                  <a:defRPr/>
                </a:pPr>
                <a:r>
                  <a:rPr lang="en-US"/>
                  <a:t>Time</a:t>
                </a:r>
              </a:p>
            </c:rich>
          </c:tx>
          <c:layout/>
          <c:overlay val="0"/>
        </c:title>
        <c:majorTickMark val="out"/>
        <c:minorTickMark val="none"/>
        <c:tickLblPos val="nextTo"/>
        <c:crossAx val="129725184"/>
        <c:crosses val="autoZero"/>
        <c:auto val="1"/>
        <c:lblAlgn val="ctr"/>
        <c:lblOffset val="100"/>
        <c:noMultiLvlLbl val="0"/>
      </c:catAx>
      <c:valAx>
        <c:axId val="129725184"/>
        <c:scaling>
          <c:orientation val="minMax"/>
          <c:max val="28"/>
          <c:min val="13"/>
        </c:scaling>
        <c:delete val="0"/>
        <c:axPos val="l"/>
        <c:majorGridlines/>
        <c:title>
          <c:tx>
            <c:rich>
              <a:bodyPr rot="0" vert="horz"/>
              <a:lstStyle/>
              <a:p>
                <a:pPr>
                  <a:defRPr sz="2500"/>
                </a:pPr>
                <a:r>
                  <a:rPr lang="en-US" sz="2500"/>
                  <a:t>Mother's attachment cluster</a:t>
                </a:r>
              </a:p>
            </c:rich>
          </c:tx>
          <c:layout>
            <c:manualLayout>
              <c:xMode val="edge"/>
              <c:yMode val="edge"/>
              <c:x val="2.393006659291555E-3"/>
              <c:y val="6.7133828941773346E-2"/>
            </c:manualLayout>
          </c:layout>
          <c:overlay val="0"/>
        </c:title>
        <c:numFmt formatCode="#,##0" sourceLinked="0"/>
        <c:majorTickMark val="out"/>
        <c:minorTickMark val="none"/>
        <c:tickLblPos val="nextTo"/>
        <c:crossAx val="129723008"/>
        <c:crosses val="autoZero"/>
        <c:crossBetween val="between"/>
      </c:valAx>
      <c:spPr>
        <a:solidFill>
          <a:schemeClr val="accent2">
            <a:lumMod val="20000"/>
            <a:lumOff val="80000"/>
          </a:schemeClr>
        </a:solidFill>
      </c:spPr>
    </c:plotArea>
    <c:legend>
      <c:legendPos val="l"/>
      <c:layout>
        <c:manualLayout>
          <c:xMode val="edge"/>
          <c:yMode val="edge"/>
          <c:x val="4.2194092827004216E-3"/>
          <c:y val="0.19703677924677093"/>
          <c:w val="0.14730531117627893"/>
          <c:h val="0.56682965313467037"/>
        </c:manualLayout>
      </c:layout>
      <c:overlay val="0"/>
    </c:legend>
    <c:plotVisOnly val="1"/>
    <c:dispBlanksAs val="gap"/>
    <c:showDLblsOverMax val="0"/>
  </c:chart>
  <c:spPr>
    <a:solidFill>
      <a:schemeClr val="bg1">
        <a:lumMod val="85000"/>
      </a:schemeClr>
    </a:solidFill>
    <a:ln>
      <a:noFill/>
    </a:ln>
  </c:spPr>
  <c:txPr>
    <a:bodyPr/>
    <a:lstStyle/>
    <a:p>
      <a:pPr>
        <a:defRPr sz="3000">
          <a:latin typeface="Times New Roman" panose="02020603050405020304" pitchFamily="18" charset="0"/>
          <a:cs typeface="Times New Roman" panose="02020603050405020304" pitchFamily="18" charset="0"/>
        </a:defRPr>
      </a:pPr>
      <a:endParaRPr lang="he-IL"/>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1D47362-9012-47E5-865C-CF791F4F6156}" type="datetimeFigureOut">
              <a:rPr lang="he-IL" smtClean="0"/>
              <a:pPr/>
              <a:t>י"ג/אב/תשע"ה</a:t>
            </a:fld>
            <a:endParaRPr lang="he-IL"/>
          </a:p>
        </p:txBody>
      </p:sp>
      <p:sp>
        <p:nvSpPr>
          <p:cNvPr id="4" name="מציין מיקום של תמונת שקופית 3"/>
          <p:cNvSpPr>
            <a:spLocks noGrp="1" noRot="1" noChangeAspect="1"/>
          </p:cNvSpPr>
          <p:nvPr>
            <p:ph type="sldImg" idx="2"/>
          </p:nvPr>
        </p:nvSpPr>
        <p:spPr>
          <a:xfrm>
            <a:off x="2219325" y="685800"/>
            <a:ext cx="241935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0E38830-1258-4CBB-A6CA-69D7649AD10F}" type="slidenum">
              <a:rPr lang="he-IL" smtClean="0"/>
              <a:pPr/>
              <a:t>‹#›</a:t>
            </a:fld>
            <a:endParaRPr lang="he-IL"/>
          </a:p>
        </p:txBody>
      </p:sp>
    </p:spTree>
    <p:extLst>
      <p:ext uri="{BB962C8B-B14F-4D97-AF65-F5344CB8AC3E}">
        <p14:creationId xmlns:p14="http://schemas.microsoft.com/office/powerpoint/2010/main" val="282531036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2219325" y="685800"/>
            <a:ext cx="2419350" cy="3429000"/>
          </a:xfrm>
        </p:spPr>
      </p:sp>
      <p:sp>
        <p:nvSpPr>
          <p:cNvPr id="3" name="מציין מיקום של הערות 2"/>
          <p:cNvSpPr>
            <a:spLocks noGrp="1"/>
          </p:cNvSpPr>
          <p:nvPr>
            <p:ph type="body" idx="1"/>
          </p:nvPr>
        </p:nvSpPr>
        <p:spPr/>
        <p:txBody>
          <a:bodyPr>
            <a:normAutofit/>
          </a:bodyPr>
          <a:lstStyle/>
          <a:p>
            <a:pPr rtl="0"/>
            <a:r>
              <a:rPr lang="en-US" sz="1200" kern="1200" dirty="0" smtClean="0">
                <a:solidFill>
                  <a:schemeClr val="tx1"/>
                </a:solidFill>
                <a:latin typeface="+mn-lt"/>
                <a:ea typeface="+mn-ea"/>
                <a:cs typeface="+mn-cs"/>
              </a:rPr>
              <a:t> </a:t>
            </a:r>
          </a:p>
          <a:p>
            <a:pPr rtl="1"/>
            <a:r>
              <a:rPr lang="en-US" sz="1200" b="1" kern="1200" dirty="0" smtClean="0">
                <a:solidFill>
                  <a:schemeClr val="tx1"/>
                </a:solidFill>
                <a:latin typeface="+mn-lt"/>
                <a:ea typeface="+mn-ea"/>
                <a:cs typeface="+mn-cs"/>
              </a:rPr>
              <a:t>Subconscious comparison</a:t>
            </a:r>
            <a:endParaRPr lang="en-US" sz="1200" kern="1200" dirty="0" smtClean="0">
              <a:solidFill>
                <a:schemeClr val="tx1"/>
              </a:solidFill>
              <a:latin typeface="+mn-lt"/>
              <a:ea typeface="+mn-ea"/>
              <a:cs typeface="+mn-cs"/>
            </a:endParaRPr>
          </a:p>
          <a:p>
            <a:pPr rtl="0"/>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rtl="0"/>
            <a:r>
              <a:rPr lang="en-US" sz="1200" b="1" kern="1200" dirty="0" smtClean="0">
                <a:solidFill>
                  <a:schemeClr val="tx1"/>
                </a:solidFill>
                <a:latin typeface="+mn-lt"/>
                <a:ea typeface="+mn-ea"/>
                <a:cs typeface="+mn-cs"/>
              </a:rPr>
              <a:t>Conscious comparison</a:t>
            </a:r>
            <a:endParaRPr lang="en-US" sz="1200" kern="1200" dirty="0" smtClean="0">
              <a:solidFill>
                <a:schemeClr val="tx1"/>
              </a:solidFill>
              <a:latin typeface="+mn-lt"/>
              <a:ea typeface="+mn-ea"/>
              <a:cs typeface="+mn-cs"/>
            </a:endParaRPr>
          </a:p>
          <a:p>
            <a:pPr rtl="0"/>
            <a:r>
              <a:rPr lang="en-US" sz="1200" kern="1200" dirty="0" smtClean="0">
                <a:solidFill>
                  <a:schemeClr val="tx1"/>
                </a:solidFill>
                <a:latin typeface="+mn-lt"/>
                <a:ea typeface="+mn-ea"/>
                <a:cs typeface="+mn-cs"/>
              </a:rPr>
              <a:t>To mom</a:t>
            </a:r>
          </a:p>
          <a:p>
            <a:pPr rtl="0"/>
            <a:r>
              <a:rPr lang="en-US" sz="1200" kern="1200" dirty="0" smtClean="0">
                <a:solidFill>
                  <a:schemeClr val="tx1"/>
                </a:solidFill>
                <a:latin typeface="+mn-lt"/>
                <a:ea typeface="+mn-ea"/>
                <a:cs typeface="+mn-cs"/>
              </a:rPr>
              <a:t>To best friend</a:t>
            </a:r>
          </a:p>
          <a:p>
            <a:pPr rtl="0"/>
            <a:r>
              <a:rPr lang="en-US" sz="1200" kern="1200" dirty="0" smtClean="0">
                <a:solidFill>
                  <a:schemeClr val="tx1"/>
                </a:solidFill>
                <a:latin typeface="+mn-lt"/>
                <a:ea typeface="+mn-ea"/>
                <a:cs typeface="+mn-cs"/>
              </a:rPr>
              <a:t>To sister</a:t>
            </a:r>
          </a:p>
          <a:p>
            <a:pPr rtl="0"/>
            <a:r>
              <a:rPr lang="en-US" sz="1200" kern="1200" dirty="0" smtClean="0">
                <a:solidFill>
                  <a:schemeClr val="tx1"/>
                </a:solidFill>
                <a:latin typeface="+mn-lt"/>
                <a:ea typeface="+mn-ea"/>
                <a:cs typeface="+mn-cs"/>
              </a:rPr>
              <a:t>To self ideal</a:t>
            </a:r>
          </a:p>
          <a:p>
            <a:pPr rtl="0"/>
            <a:r>
              <a:rPr lang="en-US" sz="1200" b="1" kern="1200" dirty="0" smtClean="0">
                <a:solidFill>
                  <a:schemeClr val="tx1"/>
                </a:solidFill>
                <a:latin typeface="+mn-lt"/>
                <a:ea typeface="+mn-ea"/>
                <a:cs typeface="+mn-cs"/>
              </a:rPr>
              <a:t>To mom</a:t>
            </a:r>
            <a:endParaRPr lang="en-US" sz="1200" kern="1200" dirty="0" smtClean="0">
              <a:solidFill>
                <a:schemeClr val="tx1"/>
              </a:solidFill>
              <a:latin typeface="+mn-lt"/>
              <a:ea typeface="+mn-ea"/>
              <a:cs typeface="+mn-cs"/>
            </a:endParaRPr>
          </a:p>
          <a:p>
            <a:pPr rtl="0"/>
            <a:r>
              <a:rPr lang="en-US" sz="1200" kern="1200" dirty="0" smtClean="0">
                <a:solidFill>
                  <a:schemeClr val="tx1"/>
                </a:solidFill>
                <a:latin typeface="+mn-lt"/>
                <a:ea typeface="+mn-ea"/>
                <a:cs typeface="+mn-cs"/>
              </a:rPr>
              <a:t>.81***</a:t>
            </a:r>
          </a:p>
          <a:p>
            <a:pPr rtl="0"/>
            <a:r>
              <a:rPr lang="en-US" sz="1200" kern="1200" dirty="0" smtClean="0">
                <a:solidFill>
                  <a:schemeClr val="tx1"/>
                </a:solidFill>
                <a:latin typeface="+mn-lt"/>
                <a:ea typeface="+mn-ea"/>
                <a:cs typeface="+mn-cs"/>
              </a:rPr>
              <a:t>.49***</a:t>
            </a:r>
          </a:p>
          <a:p>
            <a:pPr rtl="0"/>
            <a:r>
              <a:rPr lang="en-US" sz="1200" kern="1200" dirty="0" smtClean="0">
                <a:solidFill>
                  <a:schemeClr val="tx1"/>
                </a:solidFill>
                <a:latin typeface="+mn-lt"/>
                <a:ea typeface="+mn-ea"/>
                <a:cs typeface="+mn-cs"/>
              </a:rPr>
              <a:t>.48***</a:t>
            </a:r>
          </a:p>
          <a:p>
            <a:pPr rtl="0"/>
            <a:r>
              <a:rPr lang="en-US" sz="1200" kern="1200" dirty="0" smtClean="0">
                <a:solidFill>
                  <a:schemeClr val="tx1"/>
                </a:solidFill>
                <a:latin typeface="+mn-lt"/>
                <a:ea typeface="+mn-ea"/>
                <a:cs typeface="+mn-cs"/>
              </a:rPr>
              <a:t>.48***</a:t>
            </a:r>
          </a:p>
          <a:p>
            <a:pPr rtl="0"/>
            <a:r>
              <a:rPr lang="en-US" sz="1200" b="1" kern="1200" dirty="0" smtClean="0">
                <a:solidFill>
                  <a:schemeClr val="tx1"/>
                </a:solidFill>
                <a:latin typeface="+mn-lt"/>
                <a:ea typeface="+mn-ea"/>
                <a:cs typeface="+mn-cs"/>
              </a:rPr>
              <a:t>To best friend</a:t>
            </a:r>
            <a:endParaRPr lang="en-US" sz="1200" kern="1200" dirty="0" smtClean="0">
              <a:solidFill>
                <a:schemeClr val="tx1"/>
              </a:solidFill>
              <a:latin typeface="+mn-lt"/>
              <a:ea typeface="+mn-ea"/>
              <a:cs typeface="+mn-cs"/>
            </a:endParaRPr>
          </a:p>
          <a:p>
            <a:pPr rtl="0"/>
            <a:r>
              <a:rPr lang="en-US" sz="1200" kern="1200" dirty="0" smtClean="0">
                <a:solidFill>
                  <a:schemeClr val="tx1"/>
                </a:solidFill>
                <a:latin typeface="+mn-lt"/>
                <a:ea typeface="+mn-ea"/>
                <a:cs typeface="+mn-cs"/>
              </a:rPr>
              <a:t>.43***</a:t>
            </a:r>
          </a:p>
          <a:p>
            <a:pPr rtl="0"/>
            <a:r>
              <a:rPr lang="en-US" sz="1200" kern="1200" dirty="0" smtClean="0">
                <a:solidFill>
                  <a:schemeClr val="tx1"/>
                </a:solidFill>
                <a:latin typeface="+mn-lt"/>
                <a:ea typeface="+mn-ea"/>
                <a:cs typeface="+mn-cs"/>
              </a:rPr>
              <a:t>.46***</a:t>
            </a:r>
          </a:p>
          <a:p>
            <a:pPr rtl="0"/>
            <a:r>
              <a:rPr lang="en-US" sz="1200" kern="1200" dirty="0" smtClean="0">
                <a:solidFill>
                  <a:schemeClr val="tx1"/>
                </a:solidFill>
                <a:latin typeface="+mn-lt"/>
                <a:ea typeface="+mn-ea"/>
                <a:cs typeface="+mn-cs"/>
              </a:rPr>
              <a:t>.80***</a:t>
            </a:r>
          </a:p>
          <a:p>
            <a:pPr rtl="0"/>
            <a:r>
              <a:rPr lang="en-US" sz="1200" kern="1200" dirty="0" smtClean="0">
                <a:solidFill>
                  <a:schemeClr val="tx1"/>
                </a:solidFill>
                <a:latin typeface="+mn-lt"/>
                <a:ea typeface="+mn-ea"/>
                <a:cs typeface="+mn-cs"/>
              </a:rPr>
              <a:t>.46***</a:t>
            </a:r>
          </a:p>
          <a:p>
            <a:pPr rtl="0"/>
            <a:r>
              <a:rPr lang="en-US" sz="1200" b="1" kern="1200" dirty="0" smtClean="0">
                <a:solidFill>
                  <a:schemeClr val="tx1"/>
                </a:solidFill>
                <a:latin typeface="+mn-lt"/>
                <a:ea typeface="+mn-ea"/>
                <a:cs typeface="+mn-cs"/>
              </a:rPr>
              <a:t>To sister</a:t>
            </a:r>
            <a:endParaRPr lang="en-US" sz="1200" kern="1200" dirty="0" smtClean="0">
              <a:solidFill>
                <a:schemeClr val="tx1"/>
              </a:solidFill>
              <a:latin typeface="+mn-lt"/>
              <a:ea typeface="+mn-ea"/>
              <a:cs typeface="+mn-cs"/>
            </a:endParaRPr>
          </a:p>
          <a:p>
            <a:pPr rtl="0"/>
            <a:r>
              <a:rPr lang="en-US" sz="1200" kern="1200" dirty="0" smtClean="0">
                <a:solidFill>
                  <a:schemeClr val="tx1"/>
                </a:solidFill>
                <a:latin typeface="+mn-lt"/>
                <a:ea typeface="+mn-ea"/>
                <a:cs typeface="+mn-cs"/>
              </a:rPr>
              <a:t>.56***</a:t>
            </a:r>
          </a:p>
          <a:p>
            <a:pPr rtl="0"/>
            <a:r>
              <a:rPr lang="en-US" sz="1200" kern="1200" dirty="0" smtClean="0">
                <a:solidFill>
                  <a:schemeClr val="tx1"/>
                </a:solidFill>
                <a:latin typeface="+mn-lt"/>
                <a:ea typeface="+mn-ea"/>
                <a:cs typeface="+mn-cs"/>
              </a:rPr>
              <a:t>.80***</a:t>
            </a:r>
          </a:p>
          <a:p>
            <a:pPr rtl="0"/>
            <a:r>
              <a:rPr lang="en-US" sz="1200" kern="1200" dirty="0" smtClean="0">
                <a:solidFill>
                  <a:schemeClr val="tx1"/>
                </a:solidFill>
                <a:latin typeface="+mn-lt"/>
                <a:ea typeface="+mn-ea"/>
                <a:cs typeface="+mn-cs"/>
              </a:rPr>
              <a:t>.55***</a:t>
            </a:r>
          </a:p>
          <a:p>
            <a:pPr rtl="0"/>
            <a:r>
              <a:rPr lang="en-US" sz="1200" kern="1200" dirty="0" smtClean="0">
                <a:solidFill>
                  <a:schemeClr val="tx1"/>
                </a:solidFill>
                <a:latin typeface="+mn-lt"/>
                <a:ea typeface="+mn-ea"/>
                <a:cs typeface="+mn-cs"/>
              </a:rPr>
              <a:t>.72***</a:t>
            </a:r>
          </a:p>
          <a:p>
            <a:pPr rtl="0"/>
            <a:r>
              <a:rPr lang="en-US" sz="1200" kern="1200" dirty="0" smtClean="0">
                <a:solidFill>
                  <a:schemeClr val="tx1"/>
                </a:solidFill>
                <a:latin typeface="+mn-lt"/>
                <a:ea typeface="+mn-ea"/>
                <a:cs typeface="+mn-cs"/>
              </a:rPr>
              <a:t> </a:t>
            </a:r>
          </a:p>
          <a:p>
            <a:endParaRPr lang="he-IL" dirty="0"/>
          </a:p>
        </p:txBody>
      </p:sp>
      <p:sp>
        <p:nvSpPr>
          <p:cNvPr id="4" name="מציין מיקום של מספר שקופית 3"/>
          <p:cNvSpPr>
            <a:spLocks noGrp="1"/>
          </p:cNvSpPr>
          <p:nvPr>
            <p:ph type="sldNum" sz="quarter" idx="10"/>
          </p:nvPr>
        </p:nvSpPr>
        <p:spPr/>
        <p:txBody>
          <a:bodyPr/>
          <a:lstStyle/>
          <a:p>
            <a:fld id="{60E38830-1258-4CBB-A6CA-69D7649AD10F}" type="slidenum">
              <a:rPr lang="he-IL" smtClean="0"/>
              <a:pPr/>
              <a:t>1</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2268260" y="13309736"/>
            <a:ext cx="25706944" cy="9183913"/>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4536520" y="24278856"/>
            <a:ext cx="21170424" cy="10949288"/>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2237915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3849134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72521308" y="10721183"/>
            <a:ext cx="22504077" cy="228387854"/>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5003824" y="10721183"/>
            <a:ext cx="67013422" cy="228387854"/>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2339022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3504665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2389025" y="27531908"/>
            <a:ext cx="25706944" cy="8509501"/>
          </a:xfrm>
        </p:spPr>
        <p:txBody>
          <a:bodyPr anchor="t"/>
          <a:lstStyle>
            <a:lvl1pPr algn="r">
              <a:defRPr sz="183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2389025" y="18159560"/>
            <a:ext cx="25706944" cy="9372348"/>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1913104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5003826" y="62452598"/>
            <a:ext cx="44756125" cy="17665643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50264009" y="62452598"/>
            <a:ext cx="44761374" cy="17665643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2269226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1512176" y="1715789"/>
            <a:ext cx="27219117" cy="7140839"/>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1512173" y="9590548"/>
            <a:ext cx="13362782" cy="3996884"/>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1512173" y="13587433"/>
            <a:ext cx="13362782"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15363264" y="9590548"/>
            <a:ext cx="13368031" cy="3996884"/>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15363264" y="13587433"/>
            <a:ext cx="13368031"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3558491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4261832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2855177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512177" y="1705868"/>
            <a:ext cx="9949891" cy="7259854"/>
          </a:xfrm>
        </p:spPr>
        <p:txBody>
          <a:bodyPr anchor="b"/>
          <a:lstStyle>
            <a:lvl1pPr algn="r">
              <a:defRPr sz="91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11824355" y="1705872"/>
            <a:ext cx="16906936"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1512177" y="8965726"/>
            <a:ext cx="9949891" cy="29307199"/>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287723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5927931" y="29991528"/>
            <a:ext cx="18146078" cy="3540669"/>
          </a:xfrm>
        </p:spPr>
        <p:txBody>
          <a:bodyPr anchor="b"/>
          <a:lstStyle>
            <a:lvl1pPr algn="r">
              <a:defRPr sz="91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927931" y="3828284"/>
            <a:ext cx="18146078" cy="25707023"/>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he-IL"/>
          </a:p>
        </p:txBody>
      </p:sp>
      <p:sp>
        <p:nvSpPr>
          <p:cNvPr id="4" name="מציין מיקום טקסט 3"/>
          <p:cNvSpPr>
            <a:spLocks noGrp="1"/>
          </p:cNvSpPr>
          <p:nvPr>
            <p:ph type="body" sz="half" idx="2"/>
          </p:nvPr>
        </p:nvSpPr>
        <p:spPr>
          <a:xfrm>
            <a:off x="5927931" y="33532197"/>
            <a:ext cx="18146078" cy="5028338"/>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9D6FC49-5063-4FDB-B425-A9BC6B84838C}" type="datetimeFigureOut">
              <a:rPr lang="he-IL" smtClean="0"/>
              <a:pPr/>
              <a:t>י"ג/אב/תשע"ה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D3913A8-B58A-4644-9720-ABDD92BBB561}" type="slidenum">
              <a:rPr lang="he-IL" smtClean="0"/>
              <a:pPr/>
              <a:t>‹#›</a:t>
            </a:fld>
            <a:endParaRPr lang="he-IL"/>
          </a:p>
        </p:txBody>
      </p:sp>
    </p:spTree>
    <p:extLst>
      <p:ext uri="{BB962C8B-B14F-4D97-AF65-F5344CB8AC3E}">
        <p14:creationId xmlns:p14="http://schemas.microsoft.com/office/powerpoint/2010/main" val="371445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1512176" y="1715789"/>
            <a:ext cx="27219117" cy="7140839"/>
          </a:xfrm>
          <a:prstGeom prst="rect">
            <a:avLst/>
          </a:prstGeom>
        </p:spPr>
        <p:txBody>
          <a:bodyPr vert="horz" lIns="417643" tIns="208822" rIns="417643" bIns="208822"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1512176" y="9997180"/>
            <a:ext cx="27219117" cy="28275745"/>
          </a:xfrm>
          <a:prstGeom prst="rect">
            <a:avLst/>
          </a:prstGeom>
        </p:spPr>
        <p:txBody>
          <a:bodyPr vert="horz" lIns="417643" tIns="208822" rIns="417643" bIns="208822"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21674482" y="39711007"/>
            <a:ext cx="7056808" cy="2281102"/>
          </a:xfrm>
          <a:prstGeom prst="rect">
            <a:avLst/>
          </a:prstGeom>
        </p:spPr>
        <p:txBody>
          <a:bodyPr vert="horz" lIns="417643" tIns="208822" rIns="417643" bIns="208822" rtlCol="1" anchor="ctr"/>
          <a:lstStyle>
            <a:lvl1pPr algn="r">
              <a:defRPr sz="5500">
                <a:solidFill>
                  <a:schemeClr val="tx1">
                    <a:tint val="75000"/>
                  </a:schemeClr>
                </a:solidFill>
              </a:defRPr>
            </a:lvl1pPr>
          </a:lstStyle>
          <a:p>
            <a:fld id="{89D6FC49-5063-4FDB-B425-A9BC6B84838C}" type="datetimeFigureOut">
              <a:rPr lang="he-IL" smtClean="0"/>
              <a:pPr/>
              <a:t>י"ג/אב/תשע"ה</a:t>
            </a:fld>
            <a:endParaRPr lang="he-IL"/>
          </a:p>
        </p:txBody>
      </p:sp>
      <p:sp>
        <p:nvSpPr>
          <p:cNvPr id="5" name="מציין מיקום של כותרת תחתונה 4"/>
          <p:cNvSpPr>
            <a:spLocks noGrp="1"/>
          </p:cNvSpPr>
          <p:nvPr>
            <p:ph type="ftr" sz="quarter" idx="3"/>
          </p:nvPr>
        </p:nvSpPr>
        <p:spPr>
          <a:xfrm>
            <a:off x="10333186" y="39711007"/>
            <a:ext cx="9577097" cy="2281102"/>
          </a:xfrm>
          <a:prstGeom prst="rect">
            <a:avLst/>
          </a:prstGeom>
        </p:spPr>
        <p:txBody>
          <a:bodyPr vert="horz" lIns="417643" tIns="208822" rIns="417643" bIns="208822" rtlCol="1" anchor="ctr"/>
          <a:lstStyle>
            <a:lvl1pPr algn="ctr">
              <a:defRPr sz="55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1512173" y="39711007"/>
            <a:ext cx="7056808" cy="2281102"/>
          </a:xfrm>
          <a:prstGeom prst="rect">
            <a:avLst/>
          </a:prstGeom>
        </p:spPr>
        <p:txBody>
          <a:bodyPr vert="horz" lIns="417643" tIns="208822" rIns="417643" bIns="208822" rtlCol="1" anchor="ctr"/>
          <a:lstStyle>
            <a:lvl1pPr algn="l">
              <a:defRPr sz="5500">
                <a:solidFill>
                  <a:schemeClr val="tx1">
                    <a:tint val="75000"/>
                  </a:schemeClr>
                </a:solidFill>
              </a:defRPr>
            </a:lvl1pPr>
          </a:lstStyle>
          <a:p>
            <a:fld id="{0D3913A8-B58A-4644-9720-ABDD92BBB561}" type="slidenum">
              <a:rPr lang="he-IL" smtClean="0"/>
              <a:pPr/>
              <a:t>‹#›</a:t>
            </a:fld>
            <a:endParaRPr lang="he-IL"/>
          </a:p>
        </p:txBody>
      </p:sp>
    </p:spTree>
    <p:extLst>
      <p:ext uri="{BB962C8B-B14F-4D97-AF65-F5344CB8AC3E}">
        <p14:creationId xmlns:p14="http://schemas.microsoft.com/office/powerpoint/2010/main" val="4262642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1" eaLnBrk="1" latinLnBrk="0" hangingPunct="1">
        <a:spcBef>
          <a:spcPct val="0"/>
        </a:spcBef>
        <a:buNone/>
        <a:defRPr sz="20100" kern="1200">
          <a:solidFill>
            <a:schemeClr val="tx1"/>
          </a:solidFill>
          <a:latin typeface="+mj-lt"/>
          <a:ea typeface="+mj-ea"/>
          <a:cs typeface="+mj-cs"/>
        </a:defRPr>
      </a:lvl1pPr>
    </p:titleStyle>
    <p:bodyStyle>
      <a:lvl1pPr marL="1566161" indent="-1566161" algn="r" defTabSz="4176431" rtl="1"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350" indent="-1305135" algn="r" defTabSz="4176431" rtl="1" eaLnBrk="1" latinLnBrk="0" hangingPunct="1">
        <a:spcBef>
          <a:spcPct val="20000"/>
        </a:spcBef>
        <a:buFont typeface="Arial" pitchFamily="34" charset="0"/>
        <a:buChar char="–"/>
        <a:defRPr sz="12800" kern="1200">
          <a:solidFill>
            <a:schemeClr val="tx1"/>
          </a:solidFill>
          <a:latin typeface="+mn-lt"/>
          <a:ea typeface="+mn-ea"/>
          <a:cs typeface="+mn-cs"/>
        </a:defRPr>
      </a:lvl2pPr>
      <a:lvl3pPr marL="5220538" indent="-1044108" algn="r" defTabSz="4176431" rtl="1" eaLnBrk="1" latinLnBrk="0" hangingPunct="1">
        <a:spcBef>
          <a:spcPct val="20000"/>
        </a:spcBef>
        <a:buFont typeface="Arial" pitchFamily="34" charset="0"/>
        <a:buChar char="•"/>
        <a:defRPr sz="11000" kern="1200">
          <a:solidFill>
            <a:schemeClr val="tx1"/>
          </a:solidFill>
          <a:latin typeface="+mn-lt"/>
          <a:ea typeface="+mn-ea"/>
          <a:cs typeface="+mn-cs"/>
        </a:defRPr>
      </a:lvl3pPr>
      <a:lvl4pPr marL="7308753" indent="-1044108" algn="r" defTabSz="4176431" rtl="1" eaLnBrk="1" latinLnBrk="0" hangingPunct="1">
        <a:spcBef>
          <a:spcPct val="20000"/>
        </a:spcBef>
        <a:buFont typeface="Arial" pitchFamily="34" charset="0"/>
        <a:buChar char="–"/>
        <a:defRPr sz="9100" kern="1200">
          <a:solidFill>
            <a:schemeClr val="tx1"/>
          </a:solidFill>
          <a:latin typeface="+mn-lt"/>
          <a:ea typeface="+mn-ea"/>
          <a:cs typeface="+mn-cs"/>
        </a:defRPr>
      </a:lvl4pPr>
      <a:lvl5pPr marL="9396969" indent="-1044108" algn="r" defTabSz="4176431" rtl="1" eaLnBrk="1" latinLnBrk="0" hangingPunct="1">
        <a:spcBef>
          <a:spcPct val="20000"/>
        </a:spcBef>
        <a:buFont typeface="Arial" pitchFamily="34" charset="0"/>
        <a:buChar char="»"/>
        <a:defRPr sz="9100" kern="1200">
          <a:solidFill>
            <a:schemeClr val="tx1"/>
          </a:solidFill>
          <a:latin typeface="+mn-lt"/>
          <a:ea typeface="+mn-ea"/>
          <a:cs typeface="+mn-cs"/>
        </a:defRPr>
      </a:lvl5pPr>
      <a:lvl6pPr marL="11485184" indent="-1044108" algn="r" defTabSz="4176431" rtl="1"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r" defTabSz="4176431" rtl="1"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r" defTabSz="4176431" rtl="1"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r" defTabSz="4176431" rtl="1"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he-IL"/>
      </a:defPPr>
      <a:lvl1pPr marL="0" algn="r" defTabSz="4176431" rtl="1" eaLnBrk="1" latinLnBrk="0" hangingPunct="1">
        <a:defRPr sz="8200" kern="1200">
          <a:solidFill>
            <a:schemeClr val="tx1"/>
          </a:solidFill>
          <a:latin typeface="+mn-lt"/>
          <a:ea typeface="+mn-ea"/>
          <a:cs typeface="+mn-cs"/>
        </a:defRPr>
      </a:lvl1pPr>
      <a:lvl2pPr marL="2088215" algn="r" defTabSz="4176431" rtl="1" eaLnBrk="1" latinLnBrk="0" hangingPunct="1">
        <a:defRPr sz="8200" kern="1200">
          <a:solidFill>
            <a:schemeClr val="tx1"/>
          </a:solidFill>
          <a:latin typeface="+mn-lt"/>
          <a:ea typeface="+mn-ea"/>
          <a:cs typeface="+mn-cs"/>
        </a:defRPr>
      </a:lvl2pPr>
      <a:lvl3pPr marL="4176431" algn="r" defTabSz="4176431" rtl="1" eaLnBrk="1" latinLnBrk="0" hangingPunct="1">
        <a:defRPr sz="8200" kern="1200">
          <a:solidFill>
            <a:schemeClr val="tx1"/>
          </a:solidFill>
          <a:latin typeface="+mn-lt"/>
          <a:ea typeface="+mn-ea"/>
          <a:cs typeface="+mn-cs"/>
        </a:defRPr>
      </a:lvl3pPr>
      <a:lvl4pPr marL="6264646" algn="r" defTabSz="4176431" rtl="1" eaLnBrk="1" latinLnBrk="0" hangingPunct="1">
        <a:defRPr sz="8200" kern="1200">
          <a:solidFill>
            <a:schemeClr val="tx1"/>
          </a:solidFill>
          <a:latin typeface="+mn-lt"/>
          <a:ea typeface="+mn-ea"/>
          <a:cs typeface="+mn-cs"/>
        </a:defRPr>
      </a:lvl4pPr>
      <a:lvl5pPr marL="8352861" algn="r" defTabSz="4176431" rtl="1" eaLnBrk="1" latinLnBrk="0" hangingPunct="1">
        <a:defRPr sz="8200" kern="1200">
          <a:solidFill>
            <a:schemeClr val="tx1"/>
          </a:solidFill>
          <a:latin typeface="+mn-lt"/>
          <a:ea typeface="+mn-ea"/>
          <a:cs typeface="+mn-cs"/>
        </a:defRPr>
      </a:lvl5pPr>
      <a:lvl6pPr marL="10441076" algn="r" defTabSz="4176431" rtl="1" eaLnBrk="1" latinLnBrk="0" hangingPunct="1">
        <a:defRPr sz="8200" kern="1200">
          <a:solidFill>
            <a:schemeClr val="tx1"/>
          </a:solidFill>
          <a:latin typeface="+mn-lt"/>
          <a:ea typeface="+mn-ea"/>
          <a:cs typeface="+mn-cs"/>
        </a:defRPr>
      </a:lvl6pPr>
      <a:lvl7pPr marL="12529292" algn="r" defTabSz="4176431" rtl="1" eaLnBrk="1" latinLnBrk="0" hangingPunct="1">
        <a:defRPr sz="8200" kern="1200">
          <a:solidFill>
            <a:schemeClr val="tx1"/>
          </a:solidFill>
          <a:latin typeface="+mn-lt"/>
          <a:ea typeface="+mn-ea"/>
          <a:cs typeface="+mn-cs"/>
        </a:defRPr>
      </a:lvl7pPr>
      <a:lvl8pPr marL="14617507" algn="r" defTabSz="4176431" rtl="1" eaLnBrk="1" latinLnBrk="0" hangingPunct="1">
        <a:defRPr sz="8200" kern="1200">
          <a:solidFill>
            <a:schemeClr val="tx1"/>
          </a:solidFill>
          <a:latin typeface="+mn-lt"/>
          <a:ea typeface="+mn-ea"/>
          <a:cs typeface="+mn-cs"/>
        </a:defRPr>
      </a:lvl8pPr>
      <a:lvl9pPr marL="16705722" algn="r" defTabSz="4176431" rtl="1"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1.png"/><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04093" y="2124375"/>
            <a:ext cx="22394540" cy="4536547"/>
          </a:xfrm>
        </p:spPr>
        <p:txBody>
          <a:bodyPr>
            <a:noAutofit/>
          </a:bodyPr>
          <a:lstStyle/>
          <a:p>
            <a:r>
              <a:rPr lang="en-US" sz="10000" b="1" dirty="0" smtClean="0">
                <a:solidFill>
                  <a:schemeClr val="tx1">
                    <a:lumMod val="95000"/>
                    <a:lumOff val="5000"/>
                  </a:schemeClr>
                </a:solidFill>
                <a:latin typeface="David" pitchFamily="34" charset="-79"/>
                <a:cs typeface="David" pitchFamily="34" charset="-79"/>
              </a:rPr>
              <a:t/>
            </a:r>
            <a:br>
              <a:rPr lang="en-US" sz="10000" b="1" dirty="0" smtClean="0">
                <a:solidFill>
                  <a:schemeClr val="tx1">
                    <a:lumMod val="95000"/>
                    <a:lumOff val="5000"/>
                  </a:schemeClr>
                </a:solidFill>
                <a:latin typeface="David" pitchFamily="34" charset="-79"/>
                <a:cs typeface="David" pitchFamily="34" charset="-79"/>
              </a:rPr>
            </a:br>
            <a:r>
              <a:rPr lang="en-US" sz="10000" b="1" dirty="0"/>
              <a:t>Eat my child, eat! Mother's postpartum change in attachment and body image</a:t>
            </a:r>
            <a:r>
              <a:rPr lang="en-US" sz="10000" dirty="0"/>
              <a:t/>
            </a:r>
            <a:br>
              <a:rPr lang="en-US" sz="10000" dirty="0"/>
            </a:br>
            <a:r>
              <a:rPr lang="en-US" sz="10000" dirty="0" smtClean="0"/>
              <a:t/>
            </a:r>
            <a:br>
              <a:rPr lang="en-US" sz="10000" dirty="0" smtClean="0"/>
            </a:br>
            <a:endParaRPr lang="he-IL" sz="10000" b="1" dirty="0">
              <a:solidFill>
                <a:schemeClr val="tx1">
                  <a:lumMod val="95000"/>
                  <a:lumOff val="5000"/>
                </a:schemeClr>
              </a:solidFill>
              <a:latin typeface="David" pitchFamily="34" charset="-79"/>
              <a:cs typeface="David" pitchFamily="34" charset="-79"/>
            </a:endParaRPr>
          </a:p>
        </p:txBody>
      </p:sp>
      <p:sp>
        <p:nvSpPr>
          <p:cNvPr id="3" name="כותרת משנה 2"/>
          <p:cNvSpPr>
            <a:spLocks noGrp="1"/>
          </p:cNvSpPr>
          <p:nvPr>
            <p:ph type="subTitle" idx="1"/>
          </p:nvPr>
        </p:nvSpPr>
        <p:spPr>
          <a:xfrm>
            <a:off x="28601" y="10065483"/>
            <a:ext cx="28464297" cy="13390575"/>
          </a:xfrm>
        </p:spPr>
        <p:txBody>
          <a:bodyPr>
            <a:normAutofit fontScale="47500" lnSpcReduction="20000"/>
          </a:bodyPr>
          <a:lstStyle/>
          <a:p>
            <a:pPr algn="just" rtl="0"/>
            <a:r>
              <a:rPr lang="en-US" sz="7100" b="1" u="sng" dirty="0" smtClean="0">
                <a:solidFill>
                  <a:schemeClr val="tx1"/>
                </a:solidFill>
                <a:latin typeface="David" pitchFamily="34" charset="-79"/>
                <a:cs typeface="David" pitchFamily="34" charset="-79"/>
              </a:rPr>
              <a:t>Background and Goals</a:t>
            </a:r>
            <a:r>
              <a:rPr lang="en-US" sz="7100" b="1" dirty="0" smtClean="0">
                <a:solidFill>
                  <a:schemeClr val="tx1"/>
                </a:solidFill>
                <a:latin typeface="David" pitchFamily="34" charset="-79"/>
                <a:cs typeface="David" pitchFamily="34" charset="-79"/>
              </a:rPr>
              <a:t>: </a:t>
            </a:r>
            <a:r>
              <a:rPr lang="en-US" sz="7100" b="1" dirty="0">
                <a:solidFill>
                  <a:schemeClr val="tx1"/>
                </a:solidFill>
                <a:latin typeface="David" pitchFamily="34" charset="-79"/>
                <a:cs typeface="David" pitchFamily="34" charset="-79"/>
              </a:rPr>
              <a:t>Pregnancy and birth are major events in a woman’s life. Weight changes may impact body image, and relating to the newborn may influence the mother's attachment configuration. This study aimed to examine whether maternal attachment style and body image indices change during the year following birth and to explore links between them. </a:t>
            </a:r>
          </a:p>
          <a:p>
            <a:pPr algn="just" rtl="0"/>
            <a:endParaRPr lang="en-US" sz="5400" b="1" dirty="0" smtClean="0">
              <a:solidFill>
                <a:schemeClr val="tx1"/>
              </a:solidFill>
              <a:latin typeface="David" pitchFamily="34" charset="-79"/>
              <a:cs typeface="David" pitchFamily="34" charset="-79"/>
            </a:endParaRPr>
          </a:p>
          <a:p>
            <a:pPr algn="just" rtl="0">
              <a:lnSpc>
                <a:spcPct val="120000"/>
              </a:lnSpc>
              <a:spcBef>
                <a:spcPts val="0"/>
              </a:spcBef>
            </a:pPr>
            <a:r>
              <a:rPr lang="en-US" sz="7100" b="1" u="sng" dirty="0" smtClean="0">
                <a:solidFill>
                  <a:schemeClr val="tx1"/>
                </a:solidFill>
                <a:latin typeface="David" pitchFamily="34" charset="-79"/>
                <a:cs typeface="David" pitchFamily="34" charset="-79"/>
              </a:rPr>
              <a:t>Hypotheses</a:t>
            </a:r>
            <a:r>
              <a:rPr lang="en-US" sz="7100" b="1" dirty="0" smtClean="0">
                <a:solidFill>
                  <a:schemeClr val="tx1"/>
                </a:solidFill>
                <a:latin typeface="David" pitchFamily="34" charset="-79"/>
                <a:cs typeface="David" pitchFamily="34" charset="-79"/>
              </a:rPr>
              <a:t>:  </a:t>
            </a:r>
          </a:p>
          <a:p>
            <a:pPr algn="just" rtl="0">
              <a:lnSpc>
                <a:spcPct val="120000"/>
              </a:lnSpc>
              <a:spcBef>
                <a:spcPts val="0"/>
              </a:spcBef>
            </a:pPr>
            <a:endParaRPr lang="en-US" sz="7100" b="1" dirty="0" smtClean="0">
              <a:solidFill>
                <a:schemeClr val="tx1"/>
              </a:solidFill>
              <a:latin typeface="David" pitchFamily="34" charset="-79"/>
              <a:cs typeface="David" pitchFamily="34" charset="-79"/>
            </a:endParaRPr>
          </a:p>
          <a:p>
            <a:pPr algn="just" rtl="0">
              <a:lnSpc>
                <a:spcPct val="120000"/>
              </a:lnSpc>
              <a:spcBef>
                <a:spcPts val="0"/>
              </a:spcBef>
            </a:pPr>
            <a:r>
              <a:rPr lang="en-US" sz="7000" b="1" u="sng" dirty="0" smtClean="0">
                <a:solidFill>
                  <a:schemeClr val="tx1"/>
                </a:solidFill>
                <a:latin typeface="David" pitchFamily="34" charset="-79"/>
                <a:cs typeface="David" pitchFamily="34" charset="-79"/>
              </a:rPr>
              <a:t>Methods</a:t>
            </a:r>
            <a:r>
              <a:rPr lang="en-US" sz="7000" b="1" dirty="0" smtClean="0">
                <a:solidFill>
                  <a:schemeClr val="tx1"/>
                </a:solidFill>
                <a:latin typeface="David" pitchFamily="34" charset="-79"/>
                <a:cs typeface="David" pitchFamily="34" charset="-79"/>
              </a:rPr>
              <a:t>: </a:t>
            </a:r>
            <a:r>
              <a:rPr lang="en-US" sz="7100" b="1" dirty="0">
                <a:solidFill>
                  <a:schemeClr val="tx1"/>
                </a:solidFill>
                <a:latin typeface="David" pitchFamily="34" charset="-79"/>
                <a:cs typeface="David" pitchFamily="34" charset="-79"/>
              </a:rPr>
              <a:t>Participants in the study were 195 mothers who gave birth at a hospital in Israel between 2008 and 2012. The BMI of mothers and their babies </a:t>
            </a:r>
            <a:r>
              <a:rPr lang="en-US" sz="7100" b="1" dirty="0" smtClean="0">
                <a:solidFill>
                  <a:schemeClr val="tx1"/>
                </a:solidFill>
                <a:latin typeface="David" pitchFamily="34" charset="-79"/>
                <a:cs typeface="David" pitchFamily="34" charset="-79"/>
              </a:rPr>
              <a:t>were measured </a:t>
            </a:r>
            <a:r>
              <a:rPr lang="en-US" sz="7100" b="1" dirty="0">
                <a:solidFill>
                  <a:schemeClr val="tx1"/>
                </a:solidFill>
                <a:latin typeface="David" pitchFamily="34" charset="-79"/>
                <a:cs typeface="David" pitchFamily="34" charset="-79"/>
              </a:rPr>
              <a:t>and recorded within 2 days after birth (Time 1). Mothers reported their own and their babies’ height and weight one year postpartum (Time 2) and completed self-report measures of attachment style, body image, eating attitudes and feeding practices. </a:t>
            </a:r>
          </a:p>
          <a:p>
            <a:pPr algn="just" rtl="0">
              <a:lnSpc>
                <a:spcPct val="120000"/>
              </a:lnSpc>
              <a:spcBef>
                <a:spcPts val="0"/>
              </a:spcBef>
            </a:pPr>
            <a:endParaRPr lang="en-US" sz="7100" b="1" dirty="0" smtClean="0">
              <a:solidFill>
                <a:schemeClr val="tx1"/>
              </a:solidFill>
              <a:latin typeface="David" pitchFamily="34" charset="-79"/>
              <a:cs typeface="David" pitchFamily="34" charset="-79"/>
            </a:endParaRPr>
          </a:p>
          <a:p>
            <a:pPr algn="just" rtl="0">
              <a:lnSpc>
                <a:spcPct val="120000"/>
              </a:lnSpc>
            </a:pPr>
            <a:r>
              <a:rPr lang="en-US" sz="7000" b="1" u="sng" dirty="0" smtClean="0">
                <a:solidFill>
                  <a:schemeClr val="tx1"/>
                </a:solidFill>
                <a:latin typeface="David" pitchFamily="34" charset="-79"/>
                <a:cs typeface="David" pitchFamily="34" charset="-79"/>
              </a:rPr>
              <a:t>Results</a:t>
            </a:r>
            <a:r>
              <a:rPr lang="en-US" sz="7000" b="1" dirty="0" smtClean="0">
                <a:solidFill>
                  <a:schemeClr val="tx1"/>
                </a:solidFill>
                <a:latin typeface="David" pitchFamily="34" charset="-79"/>
                <a:cs typeface="David" pitchFamily="34" charset="-79"/>
              </a:rPr>
              <a:t>: </a:t>
            </a:r>
            <a:r>
              <a:rPr lang="en-US" sz="7000" b="1" dirty="0">
                <a:solidFill>
                  <a:schemeClr val="tx1"/>
                </a:solidFill>
                <a:latin typeface="David" pitchFamily="34" charset="-79"/>
                <a:cs typeface="David" pitchFamily="34" charset="-79"/>
              </a:rPr>
              <a:t>We used cluster analysis, a person-focused approach describing individual differences and the links between different experiences of the same individuals, entering mother’s attachment styles (avoidant and anxious-ambivalent attachment) at Time 1 and Time 2 to identify groups of mothers with common attachment characteristics. We then used repeated measures to examine differences in BMI, body image, eating attitudes and breastfeeding habits across the three resulting groups: 1. Secure-stable attachment - mothers with low scores on both insecure attachment dimensions at both points in time; 2. Insecure-improved attachment - mothers with high scores on both insecure attachment dimensions at Time 1 but significantly lower scores at Time 2; and 3. Insecure-worsened attachment - mothers tending to have high scores on both insecure attachment dimensions at Time 1 and who scored even higher at Time 2. Level of education was entered as a covariate in the analyses, since it was lower in the insecure-worsened group than the other groups. Eating attitudes were healthiest in secure-stable mothers at both measurement times, and deteriorated over the year for Insecure-unstable mothers. Secure-unstable mothers were least satisfied with their bodies at both measurement times, and Secure-stable mothers were less aware than the other groups of the thin female ideal. Interestingly, despite an average weight loss of 6.06 kg, all mothers became less satisfied with their bodies over the year. Although there were no between-group differences between the babies’ BMI at time 1, significant interaction between group and time was observed, with the BMI of Insecure-unstable mothers’ babies increasing significantly more than that of the other groups during their first year of life. No differences between mothers' BMI or frequency of breastfeeding were found across group or time. </a:t>
            </a:r>
            <a:endParaRPr lang="en-US" sz="4000" b="1" dirty="0">
              <a:latin typeface="David" pitchFamily="34" charset="-79"/>
              <a:cs typeface="David" pitchFamily="34" charset="-79"/>
            </a:endParaRPr>
          </a:p>
        </p:txBody>
      </p:sp>
      <p:pic>
        <p:nvPicPr>
          <p:cNvPr id="3076" name="תמונה 1"/>
          <p:cNvPicPr>
            <a:picLocks noChangeAspect="1" noChangeArrowheads="1"/>
          </p:cNvPicPr>
          <p:nvPr/>
        </p:nvPicPr>
        <p:blipFill>
          <a:blip r:embed="rId3" cstate="print"/>
          <a:srcRect l="28125" t="20607" r="31152" b="69197"/>
          <a:stretch>
            <a:fillRect/>
          </a:stretch>
        </p:blipFill>
        <p:spPr bwMode="auto">
          <a:xfrm>
            <a:off x="650666" y="-1"/>
            <a:ext cx="10048941" cy="1734270"/>
          </a:xfrm>
          <a:prstGeom prst="rect">
            <a:avLst/>
          </a:prstGeom>
          <a:noFill/>
          <a:ln w="9525">
            <a:noFill/>
            <a:miter lim="800000"/>
            <a:headEnd/>
            <a:tailEnd/>
          </a:ln>
        </p:spPr>
      </p:pic>
      <p:sp>
        <p:nvSpPr>
          <p:cNvPr id="27" name="מלבן 26"/>
          <p:cNvSpPr/>
          <p:nvPr/>
        </p:nvSpPr>
        <p:spPr>
          <a:xfrm>
            <a:off x="229339" y="39145193"/>
            <a:ext cx="28947267" cy="3231654"/>
          </a:xfrm>
          <a:prstGeom prst="rect">
            <a:avLst/>
          </a:prstGeom>
        </p:spPr>
        <p:txBody>
          <a:bodyPr wrap="square">
            <a:spAutoFit/>
          </a:bodyPr>
          <a:lstStyle/>
          <a:p>
            <a:pPr algn="just" rtl="0" fontAlgn="base" hangingPunct="0"/>
            <a:r>
              <a:rPr lang="en-US" sz="3900" b="1" u="sng" dirty="0" smtClean="0">
                <a:latin typeface="David" pitchFamily="34" charset="-79"/>
                <a:cs typeface="David" pitchFamily="34" charset="-79"/>
              </a:rPr>
              <a:t>Conclusion</a:t>
            </a:r>
            <a:r>
              <a:rPr lang="en-US" sz="3300" b="1" dirty="0">
                <a:latin typeface="David" pitchFamily="34" charset="-79"/>
                <a:cs typeface="David" pitchFamily="34" charset="-79"/>
              </a:rPr>
              <a:t>: Rather than approaching attachment style as a constant, this study takes into account how giving birth impacts maternal attachment style, and reveals links between attachment style, eating attitudes and body image during the year after giving birth. Results highlight a subgroup of mothers with insecure attachment style and negative body image immediately after giving birth, who are even more insecurely attached and more disturbed in their eating habits when their babies are one year old. Their babies also seem to gain a disproportional amount of weight during this year. The combination of insecure attachment and disturbed eating attitudes in mothers at the time of birth may predict a tendency in their children to become overweight and prove useful in interventions aimed at preventing childhood obesity.</a:t>
            </a:r>
          </a:p>
        </p:txBody>
      </p:sp>
      <p:sp>
        <p:nvSpPr>
          <p:cNvPr id="5" name="TextBox 4"/>
          <p:cNvSpPr txBox="1"/>
          <p:nvPr/>
        </p:nvSpPr>
        <p:spPr>
          <a:xfrm>
            <a:off x="16633900" y="554134"/>
            <a:ext cx="12542706" cy="1354217"/>
          </a:xfrm>
          <a:prstGeom prst="rect">
            <a:avLst/>
          </a:prstGeom>
          <a:solidFill>
            <a:schemeClr val="accent2"/>
          </a:solidFill>
        </p:spPr>
        <p:txBody>
          <a:bodyPr wrap="square" rtlCol="1">
            <a:spAutoFit/>
          </a:bodyPr>
          <a:lstStyle/>
          <a:p>
            <a:pPr algn="l" rtl="0"/>
            <a:r>
              <a:rPr lang="en-US" dirty="0" smtClean="0"/>
              <a:t>The 2015 Obesity Summit</a:t>
            </a:r>
            <a:endParaRPr lang="he-IL" dirty="0"/>
          </a:p>
        </p:txBody>
      </p:sp>
      <p:sp>
        <p:nvSpPr>
          <p:cNvPr id="28" name="TextBox 27"/>
          <p:cNvSpPr txBox="1"/>
          <p:nvPr/>
        </p:nvSpPr>
        <p:spPr>
          <a:xfrm>
            <a:off x="7774985" y="5148711"/>
            <a:ext cx="21674460" cy="5016758"/>
          </a:xfrm>
          <a:prstGeom prst="rect">
            <a:avLst/>
          </a:prstGeom>
          <a:noFill/>
        </p:spPr>
        <p:txBody>
          <a:bodyPr wrap="square" rtlCol="1">
            <a:spAutoFit/>
          </a:bodyPr>
          <a:lstStyle/>
          <a:p>
            <a:pPr algn="just" rtl="0"/>
            <a:r>
              <a:rPr lang="en-US" sz="6000" b="1" dirty="0" smtClean="0"/>
              <a:t>Lev-Ari, L.</a:t>
            </a:r>
            <a:r>
              <a:rPr lang="en-US" sz="6000" b="1" baseline="30000" dirty="0" smtClean="0"/>
              <a:t>1</a:t>
            </a:r>
            <a:r>
              <a:rPr lang="en-US" sz="6000" b="1" baseline="-25000" dirty="0" smtClean="0"/>
              <a:t>,</a:t>
            </a:r>
            <a:r>
              <a:rPr lang="en-US" sz="6000" b="1" dirty="0" smtClean="0"/>
              <a:t> </a:t>
            </a:r>
            <a:r>
              <a:rPr lang="en-US" sz="6000" b="1" dirty="0" err="1" smtClean="0"/>
              <a:t>Bachner-Melman</a:t>
            </a:r>
            <a:r>
              <a:rPr lang="en-US" sz="6000" b="1" dirty="0" smtClean="0"/>
              <a:t>, R.</a:t>
            </a:r>
            <a:r>
              <a:rPr lang="en-US" sz="6000" b="1" baseline="30000" dirty="0" smtClean="0"/>
              <a:t>1</a:t>
            </a:r>
            <a:r>
              <a:rPr lang="en-US" sz="6000" b="1" baseline="30000" dirty="0"/>
              <a:t>, 2</a:t>
            </a:r>
            <a:r>
              <a:rPr lang="en-US" sz="6000" b="1" dirty="0"/>
              <a:t>, </a:t>
            </a:r>
            <a:r>
              <a:rPr lang="en-US" sz="6000" b="1" dirty="0" smtClean="0"/>
              <a:t>Zohar A.H.</a:t>
            </a:r>
            <a:r>
              <a:rPr lang="en-US" sz="6000" b="1" baseline="30000" dirty="0" smtClean="0"/>
              <a:t>1</a:t>
            </a:r>
            <a:r>
              <a:rPr lang="en-US" sz="6000" b="1" dirty="0"/>
              <a:t>, </a:t>
            </a:r>
            <a:r>
              <a:rPr lang="en-US" sz="6000" b="1" dirty="0" smtClean="0"/>
              <a:t>Ebstein R.P.</a:t>
            </a:r>
            <a:r>
              <a:rPr lang="en-US" sz="6000" b="1" baseline="30000" dirty="0" smtClean="0"/>
              <a:t>3</a:t>
            </a:r>
            <a:r>
              <a:rPr lang="en-US" sz="6000" b="1" dirty="0"/>
              <a:t>, </a:t>
            </a:r>
            <a:r>
              <a:rPr lang="en-US" sz="6000" b="1" dirty="0" smtClean="0"/>
              <a:t>&amp; </a:t>
            </a:r>
            <a:r>
              <a:rPr lang="en-US" sz="6000" b="1" dirty="0" err="1" smtClean="0"/>
              <a:t>Mankuta</a:t>
            </a:r>
            <a:r>
              <a:rPr lang="en-US" sz="6000" b="1" dirty="0" smtClean="0"/>
              <a:t> D.</a:t>
            </a:r>
            <a:r>
              <a:rPr lang="en-US" sz="6000" b="1" baseline="30000" dirty="0" smtClean="0"/>
              <a:t>4</a:t>
            </a:r>
            <a:endParaRPr lang="en-US" sz="6000" dirty="0"/>
          </a:p>
          <a:p>
            <a:pPr marL="742950" lvl="0" indent="-742950" algn="just" rtl="0">
              <a:buAutoNum type="arabicPeriod"/>
            </a:pPr>
            <a:r>
              <a:rPr lang="en-US" sz="4000" dirty="0" smtClean="0"/>
              <a:t>Social </a:t>
            </a:r>
            <a:r>
              <a:rPr lang="en-US" sz="4000" dirty="0"/>
              <a:t>and Community Sciences, </a:t>
            </a:r>
            <a:r>
              <a:rPr lang="en-US" sz="4000" dirty="0" err="1"/>
              <a:t>Ruppin</a:t>
            </a:r>
            <a:r>
              <a:rPr lang="en-US" sz="4000" dirty="0"/>
              <a:t> Academic Center, </a:t>
            </a:r>
            <a:endParaRPr lang="en-US" sz="4000" dirty="0" smtClean="0"/>
          </a:p>
          <a:p>
            <a:pPr marL="742950" lvl="0" indent="-742950" algn="just" rtl="0">
              <a:buAutoNum type="arabicPeriod"/>
            </a:pPr>
            <a:r>
              <a:rPr lang="en-US" sz="4000" dirty="0" err="1" smtClean="0"/>
              <a:t>Emek</a:t>
            </a:r>
            <a:r>
              <a:rPr lang="en-US" sz="4000" dirty="0" smtClean="0"/>
              <a:t> </a:t>
            </a:r>
            <a:r>
              <a:rPr lang="en-US" sz="4000" dirty="0" err="1"/>
              <a:t>Hefer</a:t>
            </a:r>
            <a:r>
              <a:rPr lang="en-US" sz="4000" dirty="0"/>
              <a:t>, Israel</a:t>
            </a:r>
          </a:p>
          <a:p>
            <a:pPr lvl="0" algn="just" rtl="0"/>
            <a:r>
              <a:rPr lang="en-US" sz="4000" dirty="0" smtClean="0"/>
              <a:t>2. Psychology</a:t>
            </a:r>
            <a:r>
              <a:rPr lang="en-US" sz="4000" dirty="0"/>
              <a:t>, Hebrew University of Jerusalem, Israel</a:t>
            </a:r>
          </a:p>
          <a:p>
            <a:pPr lvl="0" algn="just" rtl="0"/>
            <a:r>
              <a:rPr lang="en-US" sz="4000" dirty="0" smtClean="0"/>
              <a:t>3. Psychology</a:t>
            </a:r>
            <a:r>
              <a:rPr lang="en-US" sz="4000" dirty="0"/>
              <a:t>, National University of Singapore, Singapore</a:t>
            </a:r>
          </a:p>
          <a:p>
            <a:pPr lvl="0" algn="just" rtl="0"/>
            <a:r>
              <a:rPr lang="en-US" sz="4000" dirty="0" smtClean="0"/>
              <a:t>4. Obstetrics </a:t>
            </a:r>
            <a:r>
              <a:rPr lang="en-US" sz="4000" dirty="0"/>
              <a:t>and Gynecology, Hadassah Medical Center </a:t>
            </a:r>
          </a:p>
        </p:txBody>
      </p:sp>
      <p:graphicFrame>
        <p:nvGraphicFramePr>
          <p:cNvPr id="7" name="טבלה 6"/>
          <p:cNvGraphicFramePr>
            <a:graphicFrameLocks noGrp="1"/>
          </p:cNvGraphicFramePr>
          <p:nvPr>
            <p:extLst>
              <p:ext uri="{D42A27DB-BD31-4B8C-83A1-F6EECF244321}">
                <p14:modId xmlns:p14="http://schemas.microsoft.com/office/powerpoint/2010/main" val="3018154288"/>
              </p:ext>
            </p:extLst>
          </p:nvPr>
        </p:nvGraphicFramePr>
        <p:xfrm>
          <a:off x="453523" y="23245119"/>
          <a:ext cx="13462953" cy="6035040"/>
        </p:xfrm>
        <a:graphic>
          <a:graphicData uri="http://schemas.openxmlformats.org/drawingml/2006/table">
            <a:tbl>
              <a:tblPr firstRow="1" firstCol="1" lastRow="1" lastCol="1" bandRow="1" bandCol="1">
                <a:tableStyleId>{93296810-A885-4BE3-A3E7-6D5BEEA58F35}</a:tableStyleId>
              </a:tblPr>
              <a:tblGrid>
                <a:gridCol w="5110025"/>
                <a:gridCol w="1728192"/>
                <a:gridCol w="2376264"/>
                <a:gridCol w="2232248"/>
                <a:gridCol w="2016224"/>
              </a:tblGrid>
              <a:tr h="0">
                <a:tc>
                  <a:txBody>
                    <a:bodyPr/>
                    <a:lstStyle/>
                    <a:p>
                      <a:pPr algn="l" rtl="0" hangingPunct="0">
                        <a:lnSpc>
                          <a:spcPct val="100000"/>
                        </a:lnSpc>
                        <a:spcAft>
                          <a:spcPts val="0"/>
                        </a:spcAft>
                      </a:pPr>
                      <a:r>
                        <a:rPr lang="en-US" sz="3300" kern="1200" dirty="0"/>
                        <a:t> </a:t>
                      </a:r>
                    </a:p>
                    <a:p>
                      <a:pPr algn="l" rtl="0" hangingPunct="0">
                        <a:lnSpc>
                          <a:spcPct val="100000"/>
                        </a:lnSpc>
                        <a:spcAft>
                          <a:spcPts val="0"/>
                        </a:spcAft>
                      </a:pPr>
                      <a:r>
                        <a:rPr lang="en-US" sz="3300" kern="1200" dirty="0"/>
                        <a:t> </a:t>
                      </a:r>
                      <a:endParaRPr lang="en-US" sz="3300" b="1" kern="1200" dirty="0">
                        <a:solidFill>
                          <a:schemeClr val="tx1"/>
                        </a:solidFill>
                        <a:latin typeface="David" pitchFamily="34" charset="-79"/>
                        <a:ea typeface="+mn-ea"/>
                        <a:cs typeface="David" pitchFamily="34" charset="-79"/>
                      </a:endParaRPr>
                    </a:p>
                  </a:txBody>
                  <a:tcPr marL="68580" marR="68580" marT="0" marB="0"/>
                </a:tc>
                <a:tc>
                  <a:txBody>
                    <a:bodyPr/>
                    <a:lstStyle/>
                    <a:p>
                      <a:pPr algn="l" rtl="0" hangingPunct="0">
                        <a:lnSpc>
                          <a:spcPct val="100000"/>
                        </a:lnSpc>
                        <a:spcAft>
                          <a:spcPts val="0"/>
                        </a:spcAft>
                      </a:pPr>
                      <a:r>
                        <a:rPr lang="en-US" sz="3300" kern="1600" dirty="0">
                          <a:solidFill>
                            <a:schemeClr val="bg1"/>
                          </a:solidFill>
                          <a:effectLst/>
                        </a:rPr>
                        <a:t>Cluster 1</a:t>
                      </a:r>
                    </a:p>
                    <a:p>
                      <a:pPr algn="l" rtl="0" hangingPunct="0">
                        <a:lnSpc>
                          <a:spcPct val="100000"/>
                        </a:lnSpc>
                        <a:spcAft>
                          <a:spcPts val="0"/>
                        </a:spcAft>
                      </a:pPr>
                      <a:r>
                        <a:rPr lang="en-US" sz="3300" kern="1600" dirty="0">
                          <a:solidFill>
                            <a:schemeClr val="bg1"/>
                          </a:solidFill>
                          <a:effectLst/>
                        </a:rPr>
                        <a:t>Secure-stable</a:t>
                      </a:r>
                    </a:p>
                    <a:p>
                      <a:pPr algn="l" rtl="0" hangingPunct="0">
                        <a:lnSpc>
                          <a:spcPct val="100000"/>
                        </a:lnSpc>
                        <a:spcAft>
                          <a:spcPts val="0"/>
                        </a:spcAft>
                      </a:pPr>
                      <a:r>
                        <a:rPr lang="en-US" sz="3300" kern="1600" dirty="0">
                          <a:solidFill>
                            <a:schemeClr val="bg1"/>
                          </a:solidFill>
                          <a:effectLst/>
                        </a:rPr>
                        <a:t>N=57</a:t>
                      </a:r>
                      <a:endParaRPr lang="en-US" sz="3300" kern="1600" dirty="0">
                        <a:solidFill>
                          <a:schemeClr val="bg1"/>
                        </a:solidFill>
                        <a:effectLst/>
                        <a:latin typeface="Times New Roman"/>
                        <a:ea typeface="Times New Roman"/>
                        <a:cs typeface="David"/>
                      </a:endParaRPr>
                    </a:p>
                  </a:txBody>
                  <a:tcPr marL="68580" marR="68580" marT="0" marB="0"/>
                </a:tc>
                <a:tc>
                  <a:txBody>
                    <a:bodyPr/>
                    <a:lstStyle/>
                    <a:p>
                      <a:pPr algn="l" rtl="0" hangingPunct="0">
                        <a:lnSpc>
                          <a:spcPct val="100000"/>
                        </a:lnSpc>
                        <a:spcAft>
                          <a:spcPts val="0"/>
                        </a:spcAft>
                      </a:pPr>
                      <a:r>
                        <a:rPr lang="en-US" sz="3300" kern="1600" dirty="0">
                          <a:solidFill>
                            <a:schemeClr val="bg1"/>
                          </a:solidFill>
                          <a:effectLst/>
                        </a:rPr>
                        <a:t>Cluster 2 </a:t>
                      </a:r>
                    </a:p>
                    <a:p>
                      <a:pPr algn="l" rtl="0" hangingPunct="0">
                        <a:lnSpc>
                          <a:spcPct val="100000"/>
                        </a:lnSpc>
                        <a:spcAft>
                          <a:spcPts val="0"/>
                        </a:spcAft>
                      </a:pPr>
                      <a:r>
                        <a:rPr lang="en-US" sz="3300" kern="1600" dirty="0">
                          <a:solidFill>
                            <a:schemeClr val="bg1"/>
                          </a:solidFill>
                          <a:effectLst/>
                        </a:rPr>
                        <a:t>Insecure-worsened </a:t>
                      </a:r>
                    </a:p>
                    <a:p>
                      <a:pPr algn="l" rtl="0" hangingPunct="0">
                        <a:lnSpc>
                          <a:spcPct val="100000"/>
                        </a:lnSpc>
                        <a:spcAft>
                          <a:spcPts val="0"/>
                        </a:spcAft>
                      </a:pPr>
                      <a:r>
                        <a:rPr lang="en-US" sz="3300" kern="1600" dirty="0">
                          <a:solidFill>
                            <a:schemeClr val="bg1"/>
                          </a:solidFill>
                          <a:effectLst/>
                        </a:rPr>
                        <a:t>N=72</a:t>
                      </a:r>
                      <a:endParaRPr lang="en-US" sz="3300" kern="1600" dirty="0">
                        <a:solidFill>
                          <a:schemeClr val="bg1"/>
                        </a:solidFill>
                        <a:effectLst/>
                        <a:latin typeface="Times New Roman"/>
                        <a:ea typeface="Times New Roman"/>
                        <a:cs typeface="David"/>
                      </a:endParaRPr>
                    </a:p>
                  </a:txBody>
                  <a:tcPr marL="68580" marR="68580" marT="0" marB="0"/>
                </a:tc>
                <a:tc>
                  <a:txBody>
                    <a:bodyPr/>
                    <a:lstStyle/>
                    <a:p>
                      <a:pPr algn="l" rtl="0" hangingPunct="0">
                        <a:lnSpc>
                          <a:spcPct val="100000"/>
                        </a:lnSpc>
                        <a:spcAft>
                          <a:spcPts val="0"/>
                        </a:spcAft>
                      </a:pPr>
                      <a:r>
                        <a:rPr lang="en-US" sz="3300" kern="1600" dirty="0">
                          <a:solidFill>
                            <a:schemeClr val="bg1"/>
                          </a:solidFill>
                          <a:effectLst/>
                        </a:rPr>
                        <a:t>Cluster 3  </a:t>
                      </a:r>
                    </a:p>
                    <a:p>
                      <a:pPr algn="l" rtl="0" hangingPunct="0">
                        <a:lnSpc>
                          <a:spcPct val="100000"/>
                        </a:lnSpc>
                        <a:spcAft>
                          <a:spcPts val="0"/>
                        </a:spcAft>
                      </a:pPr>
                      <a:r>
                        <a:rPr lang="en-US" sz="3300" kern="1600" dirty="0">
                          <a:solidFill>
                            <a:schemeClr val="bg1"/>
                          </a:solidFill>
                          <a:effectLst/>
                        </a:rPr>
                        <a:t>Insecure-improved </a:t>
                      </a:r>
                    </a:p>
                    <a:p>
                      <a:pPr algn="l" rtl="0" hangingPunct="0">
                        <a:lnSpc>
                          <a:spcPct val="100000"/>
                        </a:lnSpc>
                        <a:spcAft>
                          <a:spcPts val="0"/>
                        </a:spcAft>
                      </a:pPr>
                      <a:r>
                        <a:rPr lang="en-US" sz="3300" kern="1600" dirty="0">
                          <a:solidFill>
                            <a:schemeClr val="bg1"/>
                          </a:solidFill>
                          <a:effectLst/>
                        </a:rPr>
                        <a:t>N=66</a:t>
                      </a:r>
                      <a:endParaRPr lang="en-US" sz="3300" kern="1600" dirty="0">
                        <a:solidFill>
                          <a:schemeClr val="bg1"/>
                        </a:solidFill>
                        <a:effectLst/>
                        <a:latin typeface="Times New Roman"/>
                        <a:ea typeface="Times New Roman"/>
                        <a:cs typeface="David"/>
                      </a:endParaRPr>
                    </a:p>
                  </a:txBody>
                  <a:tcPr marL="68580" marR="68580" marT="0" marB="0"/>
                </a:tc>
                <a:tc>
                  <a:txBody>
                    <a:bodyPr/>
                    <a:lstStyle/>
                    <a:p>
                      <a:pPr algn="l" rtl="0" hangingPunct="0">
                        <a:lnSpc>
                          <a:spcPct val="100000"/>
                        </a:lnSpc>
                        <a:spcAft>
                          <a:spcPts val="0"/>
                        </a:spcAft>
                      </a:pPr>
                      <a:r>
                        <a:rPr lang="en-US" sz="3300" kern="1600" dirty="0">
                          <a:solidFill>
                            <a:schemeClr val="bg1"/>
                          </a:solidFill>
                          <a:effectLst/>
                        </a:rPr>
                        <a:t>F</a:t>
                      </a:r>
                      <a:r>
                        <a:rPr lang="en-US" sz="3300" kern="1600" baseline="-25000" dirty="0">
                          <a:solidFill>
                            <a:schemeClr val="bg1"/>
                          </a:solidFill>
                          <a:effectLst/>
                        </a:rPr>
                        <a:t>(2,192)</a:t>
                      </a:r>
                      <a:endParaRPr lang="en-US" sz="3300" kern="1600" dirty="0">
                        <a:solidFill>
                          <a:schemeClr val="bg1"/>
                        </a:solidFill>
                        <a:effectLst/>
                        <a:latin typeface="Times New Roman"/>
                        <a:ea typeface="Times New Roman"/>
                        <a:cs typeface="David"/>
                      </a:endParaRPr>
                    </a:p>
                  </a:txBody>
                  <a:tcPr marL="68580" marR="68580" marT="0" marB="0"/>
                </a:tc>
              </a:tr>
              <a:tr h="0">
                <a:tc>
                  <a:txBody>
                    <a:bodyPr/>
                    <a:lstStyle/>
                    <a:p>
                      <a:pPr algn="l" rtl="0" hangingPunct="0">
                        <a:lnSpc>
                          <a:spcPct val="200000"/>
                        </a:lnSpc>
                        <a:spcAft>
                          <a:spcPts val="0"/>
                        </a:spcAft>
                      </a:pPr>
                      <a:r>
                        <a:rPr lang="en-US" sz="3300" kern="1200" dirty="0">
                          <a:solidFill>
                            <a:schemeClr val="tx1"/>
                          </a:solidFill>
                        </a:rPr>
                        <a:t>Anxious-ambivalent Time 1</a:t>
                      </a:r>
                      <a:endParaRPr lang="en-US" sz="3300" b="1" kern="1200" dirty="0">
                        <a:solidFill>
                          <a:schemeClr val="tx1"/>
                        </a:solidFill>
                        <a:latin typeface="David" pitchFamily="34" charset="-79"/>
                        <a:ea typeface="+mn-ea"/>
                        <a:cs typeface="David" pitchFamily="34" charset="-79"/>
                      </a:endParaRPr>
                    </a:p>
                  </a:txBody>
                  <a:tcPr marL="68580" marR="68580" marT="0" marB="0"/>
                </a:tc>
                <a:tc>
                  <a:txBody>
                    <a:bodyPr/>
                    <a:lstStyle/>
                    <a:p>
                      <a:pPr algn="just" rtl="0" hangingPunct="0">
                        <a:lnSpc>
                          <a:spcPct val="200000"/>
                        </a:lnSpc>
                        <a:spcAft>
                          <a:spcPts val="0"/>
                        </a:spcAft>
                      </a:pPr>
                      <a:r>
                        <a:rPr lang="en-US" sz="3300" kern="1600" dirty="0">
                          <a:effectLst/>
                        </a:rPr>
                        <a:t>2.47</a:t>
                      </a:r>
                      <a:endParaRPr lang="en-US" sz="3300" kern="1600" dirty="0">
                        <a:effectLst/>
                        <a:latin typeface="Times New Roman"/>
                        <a:ea typeface="Times New Roman"/>
                        <a:cs typeface="David"/>
                      </a:endParaRPr>
                    </a:p>
                  </a:txBody>
                  <a:tcPr marL="68580" marR="68580" marT="0" marB="0"/>
                </a:tc>
                <a:tc>
                  <a:txBody>
                    <a:bodyPr/>
                    <a:lstStyle/>
                    <a:p>
                      <a:pPr algn="just" rtl="0" hangingPunct="0">
                        <a:lnSpc>
                          <a:spcPct val="200000"/>
                        </a:lnSpc>
                        <a:spcAft>
                          <a:spcPts val="0"/>
                        </a:spcAft>
                      </a:pPr>
                      <a:r>
                        <a:rPr lang="en-US" sz="3300" kern="1600" dirty="0">
                          <a:effectLst/>
                        </a:rPr>
                        <a:t>2.43</a:t>
                      </a:r>
                      <a:endParaRPr lang="en-US" sz="3300" kern="1600" dirty="0">
                        <a:effectLst/>
                        <a:latin typeface="Times New Roman"/>
                        <a:ea typeface="Times New Roman"/>
                        <a:cs typeface="David"/>
                      </a:endParaRPr>
                    </a:p>
                  </a:txBody>
                  <a:tcPr marL="68580" marR="68580" marT="0" marB="0"/>
                </a:tc>
                <a:tc>
                  <a:txBody>
                    <a:bodyPr/>
                    <a:lstStyle/>
                    <a:p>
                      <a:pPr algn="just" rtl="0" hangingPunct="0">
                        <a:lnSpc>
                          <a:spcPct val="200000"/>
                        </a:lnSpc>
                        <a:spcAft>
                          <a:spcPts val="0"/>
                        </a:spcAft>
                      </a:pPr>
                      <a:r>
                        <a:rPr lang="en-US" sz="3300" kern="1600" dirty="0">
                          <a:effectLst/>
                        </a:rPr>
                        <a:t>4.01</a:t>
                      </a:r>
                      <a:endParaRPr lang="en-US" sz="3300" kern="1600" dirty="0">
                        <a:effectLst/>
                        <a:latin typeface="Times New Roman"/>
                        <a:ea typeface="Times New Roman"/>
                        <a:cs typeface="David"/>
                      </a:endParaRPr>
                    </a:p>
                  </a:txBody>
                  <a:tcPr marL="68580" marR="68580" marT="0" marB="0"/>
                </a:tc>
                <a:tc>
                  <a:txBody>
                    <a:bodyPr/>
                    <a:lstStyle/>
                    <a:p>
                      <a:pPr algn="ctr" rtl="0" hangingPunct="0">
                        <a:lnSpc>
                          <a:spcPct val="200000"/>
                        </a:lnSpc>
                        <a:spcAft>
                          <a:spcPts val="0"/>
                        </a:spcAft>
                      </a:pPr>
                      <a:r>
                        <a:rPr lang="en-US" sz="3300" kern="1600" dirty="0">
                          <a:effectLst/>
                        </a:rPr>
                        <a:t>131.73***</a:t>
                      </a:r>
                      <a:endParaRPr lang="en-US" sz="3300" kern="1600" dirty="0">
                        <a:effectLst/>
                        <a:latin typeface="Times New Roman"/>
                        <a:ea typeface="Times New Roman"/>
                        <a:cs typeface="David"/>
                      </a:endParaRPr>
                    </a:p>
                  </a:txBody>
                  <a:tcPr marL="68580" marR="68580" marT="0" marB="0"/>
                </a:tc>
              </a:tr>
              <a:tr h="0">
                <a:tc>
                  <a:txBody>
                    <a:bodyPr/>
                    <a:lstStyle/>
                    <a:p>
                      <a:pPr algn="l" rtl="0" hangingPunct="0">
                        <a:lnSpc>
                          <a:spcPct val="200000"/>
                        </a:lnSpc>
                        <a:spcAft>
                          <a:spcPts val="0"/>
                        </a:spcAft>
                      </a:pPr>
                      <a:r>
                        <a:rPr lang="en-US" sz="3300" kern="1200" dirty="0">
                          <a:solidFill>
                            <a:schemeClr val="tx1"/>
                          </a:solidFill>
                        </a:rPr>
                        <a:t>Avoidant Time 1</a:t>
                      </a:r>
                      <a:endParaRPr lang="en-US" sz="3300" b="1" kern="1200" dirty="0">
                        <a:solidFill>
                          <a:schemeClr val="tx1"/>
                        </a:solidFill>
                        <a:latin typeface="David" pitchFamily="34" charset="-79"/>
                        <a:ea typeface="+mn-ea"/>
                        <a:cs typeface="David" pitchFamily="34" charset="-79"/>
                      </a:endParaRPr>
                    </a:p>
                  </a:txBody>
                  <a:tcPr marL="68580" marR="68580" marT="0" marB="0"/>
                </a:tc>
                <a:tc>
                  <a:txBody>
                    <a:bodyPr/>
                    <a:lstStyle/>
                    <a:p>
                      <a:pPr marL="0" algn="just" defTabSz="4176431" rtl="0" eaLnBrk="1" latinLnBrk="0" hangingPunct="0">
                        <a:lnSpc>
                          <a:spcPct val="200000"/>
                        </a:lnSpc>
                        <a:spcAft>
                          <a:spcPts val="0"/>
                        </a:spcAft>
                      </a:pPr>
                      <a:r>
                        <a:rPr lang="en-US" sz="3300" kern="1600" dirty="0">
                          <a:effectLst/>
                        </a:rPr>
                        <a:t>2.87</a:t>
                      </a:r>
                      <a:endParaRPr lang="en-US" sz="3300" kern="1600" dirty="0">
                        <a:solidFill>
                          <a:schemeClr val="dk1"/>
                        </a:solidFill>
                        <a:effectLst/>
                        <a:latin typeface="+mn-lt"/>
                        <a:ea typeface="+mn-ea"/>
                        <a:cs typeface="+mn-cs"/>
                      </a:endParaRPr>
                    </a:p>
                  </a:txBody>
                  <a:tcPr marL="68580" marR="68580" marT="0" marB="0"/>
                </a:tc>
                <a:tc>
                  <a:txBody>
                    <a:bodyPr/>
                    <a:lstStyle/>
                    <a:p>
                      <a:pPr marL="0" algn="just" defTabSz="4176431" rtl="0" eaLnBrk="1" latinLnBrk="0" hangingPunct="0">
                        <a:lnSpc>
                          <a:spcPct val="200000"/>
                        </a:lnSpc>
                        <a:spcAft>
                          <a:spcPts val="0"/>
                        </a:spcAft>
                      </a:pPr>
                      <a:r>
                        <a:rPr lang="en-US" sz="3300" kern="1600" dirty="0">
                          <a:effectLst/>
                        </a:rPr>
                        <a:t>2.99</a:t>
                      </a:r>
                      <a:endParaRPr lang="en-US" sz="3300" kern="1600" dirty="0">
                        <a:solidFill>
                          <a:schemeClr val="dk1"/>
                        </a:solidFill>
                        <a:effectLst/>
                        <a:latin typeface="+mn-lt"/>
                        <a:ea typeface="+mn-ea"/>
                        <a:cs typeface="+mn-cs"/>
                      </a:endParaRPr>
                    </a:p>
                  </a:txBody>
                  <a:tcPr marL="68580" marR="68580" marT="0" marB="0"/>
                </a:tc>
                <a:tc>
                  <a:txBody>
                    <a:bodyPr/>
                    <a:lstStyle/>
                    <a:p>
                      <a:pPr algn="just" rtl="0" hangingPunct="0">
                        <a:lnSpc>
                          <a:spcPct val="200000"/>
                        </a:lnSpc>
                        <a:spcAft>
                          <a:spcPts val="0"/>
                        </a:spcAft>
                      </a:pPr>
                      <a:r>
                        <a:rPr lang="en-US" sz="3300" kern="1600" dirty="0">
                          <a:effectLst/>
                        </a:rPr>
                        <a:t>3.77</a:t>
                      </a:r>
                      <a:endParaRPr lang="en-US" sz="3300" kern="1600" dirty="0">
                        <a:effectLst/>
                        <a:latin typeface="Times New Roman"/>
                        <a:ea typeface="Times New Roman"/>
                        <a:cs typeface="David"/>
                      </a:endParaRPr>
                    </a:p>
                  </a:txBody>
                  <a:tcPr marL="68580" marR="68580" marT="0" marB="0"/>
                </a:tc>
                <a:tc>
                  <a:txBody>
                    <a:bodyPr/>
                    <a:lstStyle/>
                    <a:p>
                      <a:pPr algn="ctr" rtl="0" hangingPunct="0">
                        <a:lnSpc>
                          <a:spcPct val="200000"/>
                        </a:lnSpc>
                        <a:spcAft>
                          <a:spcPts val="0"/>
                        </a:spcAft>
                      </a:pPr>
                      <a:r>
                        <a:rPr lang="en-US" sz="3300" kern="1600" dirty="0">
                          <a:effectLst/>
                        </a:rPr>
                        <a:t>24.11***</a:t>
                      </a:r>
                      <a:endParaRPr lang="en-US" sz="3300" kern="1600" dirty="0">
                        <a:effectLst/>
                        <a:latin typeface="Times New Roman"/>
                        <a:ea typeface="Times New Roman"/>
                        <a:cs typeface="David"/>
                      </a:endParaRPr>
                    </a:p>
                  </a:txBody>
                  <a:tcPr marL="68580" marR="68580" marT="0" marB="0"/>
                </a:tc>
              </a:tr>
              <a:tr h="0">
                <a:tc>
                  <a:txBody>
                    <a:bodyPr/>
                    <a:lstStyle/>
                    <a:p>
                      <a:pPr algn="l" rtl="0" hangingPunct="0">
                        <a:lnSpc>
                          <a:spcPct val="200000"/>
                        </a:lnSpc>
                        <a:spcAft>
                          <a:spcPts val="0"/>
                        </a:spcAft>
                      </a:pPr>
                      <a:r>
                        <a:rPr lang="en-US" sz="3300" kern="1200" dirty="0">
                          <a:solidFill>
                            <a:schemeClr val="tx1"/>
                          </a:solidFill>
                        </a:rPr>
                        <a:t>Anxious-ambivalent Time 2</a:t>
                      </a:r>
                      <a:endParaRPr lang="en-US" sz="3300" b="1" kern="1200" dirty="0">
                        <a:solidFill>
                          <a:schemeClr val="tx1"/>
                        </a:solidFill>
                        <a:latin typeface="David" pitchFamily="34" charset="-79"/>
                        <a:ea typeface="+mn-ea"/>
                        <a:cs typeface="David" pitchFamily="34" charset="-79"/>
                      </a:endParaRPr>
                    </a:p>
                  </a:txBody>
                  <a:tcPr marL="68580" marR="68580" marT="0" marB="0"/>
                </a:tc>
                <a:tc>
                  <a:txBody>
                    <a:bodyPr/>
                    <a:lstStyle/>
                    <a:p>
                      <a:pPr algn="just" rtl="0" hangingPunct="0">
                        <a:lnSpc>
                          <a:spcPct val="200000"/>
                        </a:lnSpc>
                        <a:spcAft>
                          <a:spcPts val="0"/>
                        </a:spcAft>
                      </a:pPr>
                      <a:r>
                        <a:rPr lang="en-US" sz="3300" kern="1600" dirty="0">
                          <a:effectLst/>
                        </a:rPr>
                        <a:t>2.22</a:t>
                      </a:r>
                      <a:endParaRPr lang="en-US" sz="3300" kern="1600" dirty="0">
                        <a:effectLst/>
                        <a:latin typeface="Times New Roman"/>
                        <a:ea typeface="Times New Roman"/>
                        <a:cs typeface="David"/>
                      </a:endParaRPr>
                    </a:p>
                  </a:txBody>
                  <a:tcPr marL="68580" marR="68580" marT="0" marB="0"/>
                </a:tc>
                <a:tc>
                  <a:txBody>
                    <a:bodyPr/>
                    <a:lstStyle/>
                    <a:p>
                      <a:pPr algn="just" rtl="0" hangingPunct="0">
                        <a:lnSpc>
                          <a:spcPct val="200000"/>
                        </a:lnSpc>
                        <a:spcAft>
                          <a:spcPts val="0"/>
                        </a:spcAft>
                      </a:pPr>
                      <a:r>
                        <a:rPr lang="en-US" sz="3300" kern="1600" dirty="0">
                          <a:effectLst/>
                        </a:rPr>
                        <a:t>3.99</a:t>
                      </a:r>
                      <a:endParaRPr lang="en-US" sz="3300" kern="1600" dirty="0">
                        <a:effectLst/>
                        <a:latin typeface="Times New Roman"/>
                        <a:ea typeface="Times New Roman"/>
                        <a:cs typeface="David"/>
                      </a:endParaRPr>
                    </a:p>
                  </a:txBody>
                  <a:tcPr marL="68580" marR="68580" marT="0" marB="0"/>
                </a:tc>
                <a:tc>
                  <a:txBody>
                    <a:bodyPr/>
                    <a:lstStyle/>
                    <a:p>
                      <a:pPr algn="just" rtl="0" hangingPunct="0">
                        <a:lnSpc>
                          <a:spcPct val="200000"/>
                        </a:lnSpc>
                        <a:spcAft>
                          <a:spcPts val="0"/>
                        </a:spcAft>
                      </a:pPr>
                      <a:r>
                        <a:rPr lang="en-US" sz="3300" kern="1600" dirty="0">
                          <a:effectLst/>
                        </a:rPr>
                        <a:t>3.53</a:t>
                      </a:r>
                      <a:endParaRPr lang="en-US" sz="3300" kern="1600" dirty="0">
                        <a:effectLst/>
                        <a:latin typeface="Times New Roman"/>
                        <a:ea typeface="Times New Roman"/>
                        <a:cs typeface="David"/>
                      </a:endParaRPr>
                    </a:p>
                  </a:txBody>
                  <a:tcPr marL="68580" marR="68580" marT="0" marB="0"/>
                </a:tc>
                <a:tc>
                  <a:txBody>
                    <a:bodyPr/>
                    <a:lstStyle/>
                    <a:p>
                      <a:pPr algn="ctr" rtl="0" hangingPunct="0">
                        <a:lnSpc>
                          <a:spcPct val="200000"/>
                        </a:lnSpc>
                        <a:spcAft>
                          <a:spcPts val="0"/>
                        </a:spcAft>
                      </a:pPr>
                      <a:r>
                        <a:rPr lang="en-US" sz="3300" kern="1600" dirty="0">
                          <a:effectLst/>
                        </a:rPr>
                        <a:t>129.51***</a:t>
                      </a:r>
                      <a:endParaRPr lang="en-US" sz="3300" kern="1600" dirty="0">
                        <a:effectLst/>
                        <a:latin typeface="Times New Roman"/>
                        <a:ea typeface="Times New Roman"/>
                        <a:cs typeface="David"/>
                      </a:endParaRPr>
                    </a:p>
                  </a:txBody>
                  <a:tcPr marL="68580" marR="68580" marT="0" marB="0"/>
                </a:tc>
              </a:tr>
              <a:tr h="0">
                <a:tc>
                  <a:txBody>
                    <a:bodyPr/>
                    <a:lstStyle/>
                    <a:p>
                      <a:pPr algn="l" rtl="0" hangingPunct="0">
                        <a:lnSpc>
                          <a:spcPct val="200000"/>
                        </a:lnSpc>
                        <a:spcAft>
                          <a:spcPts val="0"/>
                        </a:spcAft>
                      </a:pPr>
                      <a:r>
                        <a:rPr lang="en-US" sz="3300" kern="1200" dirty="0">
                          <a:solidFill>
                            <a:schemeClr val="tx1"/>
                          </a:solidFill>
                        </a:rPr>
                        <a:t>Avoidant Time 2</a:t>
                      </a:r>
                      <a:endParaRPr lang="en-US" sz="3300" b="1" kern="1200" dirty="0">
                        <a:solidFill>
                          <a:schemeClr val="tx1"/>
                        </a:solidFill>
                        <a:latin typeface="David" pitchFamily="34" charset="-79"/>
                        <a:ea typeface="+mn-ea"/>
                        <a:cs typeface="David" pitchFamily="34" charset="-79"/>
                      </a:endParaRPr>
                    </a:p>
                  </a:txBody>
                  <a:tcPr marL="68580" marR="68580" marT="0" marB="0"/>
                </a:tc>
                <a:tc>
                  <a:txBody>
                    <a:bodyPr/>
                    <a:lstStyle/>
                    <a:p>
                      <a:pPr algn="just" rtl="0" hangingPunct="0">
                        <a:lnSpc>
                          <a:spcPct val="200000"/>
                        </a:lnSpc>
                        <a:spcAft>
                          <a:spcPts val="0"/>
                        </a:spcAft>
                      </a:pPr>
                      <a:r>
                        <a:rPr lang="en-US" sz="3300" kern="1600" dirty="0">
                          <a:solidFill>
                            <a:schemeClr val="tx1"/>
                          </a:solidFill>
                          <a:effectLst/>
                        </a:rPr>
                        <a:t>2.75</a:t>
                      </a:r>
                      <a:endParaRPr lang="en-US" sz="3300" kern="1600" dirty="0">
                        <a:solidFill>
                          <a:schemeClr val="tx1"/>
                        </a:solidFill>
                        <a:effectLst/>
                        <a:latin typeface="Times New Roman"/>
                        <a:ea typeface="Times New Roman"/>
                        <a:cs typeface="David"/>
                      </a:endParaRPr>
                    </a:p>
                  </a:txBody>
                  <a:tcPr marL="68580" marR="68580" marT="0" marB="0"/>
                </a:tc>
                <a:tc>
                  <a:txBody>
                    <a:bodyPr/>
                    <a:lstStyle/>
                    <a:p>
                      <a:pPr algn="just" rtl="0" hangingPunct="0">
                        <a:lnSpc>
                          <a:spcPct val="200000"/>
                        </a:lnSpc>
                        <a:spcAft>
                          <a:spcPts val="0"/>
                        </a:spcAft>
                      </a:pPr>
                      <a:r>
                        <a:rPr lang="en-US" sz="3300" kern="1600" dirty="0">
                          <a:solidFill>
                            <a:schemeClr val="tx1"/>
                          </a:solidFill>
                          <a:effectLst/>
                        </a:rPr>
                        <a:t>3.91</a:t>
                      </a:r>
                      <a:endParaRPr lang="en-US" sz="3300" kern="1600" dirty="0">
                        <a:solidFill>
                          <a:schemeClr val="tx1"/>
                        </a:solidFill>
                        <a:effectLst/>
                        <a:latin typeface="Times New Roman"/>
                        <a:ea typeface="Times New Roman"/>
                        <a:cs typeface="David"/>
                      </a:endParaRPr>
                    </a:p>
                  </a:txBody>
                  <a:tcPr marL="68580" marR="68580" marT="0" marB="0"/>
                </a:tc>
                <a:tc>
                  <a:txBody>
                    <a:bodyPr/>
                    <a:lstStyle/>
                    <a:p>
                      <a:pPr algn="just" rtl="0" hangingPunct="0">
                        <a:lnSpc>
                          <a:spcPct val="200000"/>
                        </a:lnSpc>
                        <a:spcAft>
                          <a:spcPts val="0"/>
                        </a:spcAft>
                      </a:pPr>
                      <a:r>
                        <a:rPr lang="en-US" sz="3300" kern="1600" dirty="0">
                          <a:solidFill>
                            <a:schemeClr val="tx1"/>
                          </a:solidFill>
                          <a:effectLst/>
                        </a:rPr>
                        <a:t>3.61</a:t>
                      </a:r>
                      <a:endParaRPr lang="en-US" sz="3300" kern="1600" dirty="0">
                        <a:solidFill>
                          <a:schemeClr val="tx1"/>
                        </a:solidFill>
                        <a:effectLst/>
                        <a:latin typeface="Times New Roman"/>
                        <a:ea typeface="Times New Roman"/>
                        <a:cs typeface="David"/>
                      </a:endParaRPr>
                    </a:p>
                  </a:txBody>
                  <a:tcPr marL="68580" marR="68580" marT="0" marB="0"/>
                </a:tc>
                <a:tc>
                  <a:txBody>
                    <a:bodyPr/>
                    <a:lstStyle/>
                    <a:p>
                      <a:pPr algn="ctr" rtl="0" hangingPunct="0">
                        <a:lnSpc>
                          <a:spcPct val="200000"/>
                        </a:lnSpc>
                        <a:spcAft>
                          <a:spcPts val="0"/>
                        </a:spcAft>
                      </a:pPr>
                      <a:r>
                        <a:rPr lang="en-US" sz="3300" kern="1600" dirty="0">
                          <a:effectLst/>
                        </a:rPr>
                        <a:t>63.14***</a:t>
                      </a:r>
                      <a:endParaRPr lang="en-US" sz="3300" kern="1600" dirty="0">
                        <a:effectLst/>
                        <a:latin typeface="Times New Roman"/>
                        <a:ea typeface="Times New Roman"/>
                        <a:cs typeface="David"/>
                      </a:endParaRPr>
                    </a:p>
                  </a:txBody>
                  <a:tcPr marL="68580" marR="68580" marT="0" marB="0"/>
                </a:tc>
              </a:tr>
            </a:tbl>
          </a:graphicData>
        </a:graphic>
      </p:graphicFrame>
      <p:sp>
        <p:nvSpPr>
          <p:cNvPr id="8" name="Rectangle 4"/>
          <p:cNvSpPr>
            <a:spLocks noChangeArrowheads="1"/>
          </p:cNvSpPr>
          <p:nvPr/>
        </p:nvSpPr>
        <p:spPr bwMode="auto">
          <a:xfrm>
            <a:off x="722674" y="21900532"/>
            <a:ext cx="14064126"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71500" algn="r"/>
              </a:tabLst>
              <a:defRPr>
                <a:solidFill>
                  <a:schemeClr val="tx1"/>
                </a:solidFill>
                <a:latin typeface="Arial" pitchFamily="34" charset="0"/>
                <a:cs typeface="Arial" pitchFamily="34" charset="0"/>
              </a:defRPr>
            </a:lvl1pPr>
            <a:lvl2pPr marL="457200" fontAlgn="base">
              <a:spcBef>
                <a:spcPct val="0"/>
              </a:spcBef>
              <a:spcAft>
                <a:spcPct val="0"/>
              </a:spcAft>
              <a:tabLst>
                <a:tab pos="571500" algn="r"/>
              </a:tabLst>
              <a:defRPr>
                <a:solidFill>
                  <a:schemeClr val="tx1"/>
                </a:solidFill>
                <a:latin typeface="Arial" pitchFamily="34" charset="0"/>
                <a:cs typeface="Arial" pitchFamily="34" charset="0"/>
              </a:defRPr>
            </a:lvl2pPr>
            <a:lvl3pPr marL="914400" fontAlgn="base">
              <a:spcBef>
                <a:spcPct val="0"/>
              </a:spcBef>
              <a:spcAft>
                <a:spcPct val="0"/>
              </a:spcAft>
              <a:tabLst>
                <a:tab pos="571500" algn="r"/>
              </a:tabLst>
              <a:defRPr>
                <a:solidFill>
                  <a:schemeClr val="tx1"/>
                </a:solidFill>
                <a:latin typeface="Arial" pitchFamily="34" charset="0"/>
                <a:cs typeface="Arial" pitchFamily="34" charset="0"/>
              </a:defRPr>
            </a:lvl3pPr>
            <a:lvl4pPr marL="1371600" fontAlgn="base">
              <a:spcBef>
                <a:spcPct val="0"/>
              </a:spcBef>
              <a:spcAft>
                <a:spcPct val="0"/>
              </a:spcAft>
              <a:tabLst>
                <a:tab pos="571500" algn="r"/>
              </a:tabLst>
              <a:defRPr>
                <a:solidFill>
                  <a:schemeClr val="tx1"/>
                </a:solidFill>
                <a:latin typeface="Arial" pitchFamily="34" charset="0"/>
                <a:cs typeface="Arial" pitchFamily="34" charset="0"/>
              </a:defRPr>
            </a:lvl4pPr>
            <a:lvl5pPr marL="1828800" fontAlgn="base">
              <a:spcBef>
                <a:spcPct val="0"/>
              </a:spcBef>
              <a:spcAft>
                <a:spcPct val="0"/>
              </a:spcAft>
              <a:tabLst>
                <a:tab pos="571500" algn="r"/>
              </a:tabLst>
              <a:defRPr>
                <a:solidFill>
                  <a:schemeClr val="tx1"/>
                </a:solidFill>
                <a:latin typeface="Arial" pitchFamily="34" charset="0"/>
                <a:cs typeface="Arial" pitchFamily="34" charset="0"/>
              </a:defRPr>
            </a:lvl5pPr>
            <a:lvl6pPr marL="2286000" fontAlgn="base">
              <a:spcBef>
                <a:spcPct val="0"/>
              </a:spcBef>
              <a:spcAft>
                <a:spcPct val="0"/>
              </a:spcAft>
              <a:tabLst>
                <a:tab pos="571500" algn="r"/>
              </a:tabLst>
              <a:defRPr>
                <a:solidFill>
                  <a:schemeClr val="tx1"/>
                </a:solidFill>
                <a:latin typeface="Arial" pitchFamily="34" charset="0"/>
                <a:cs typeface="Arial" pitchFamily="34" charset="0"/>
              </a:defRPr>
            </a:lvl6pPr>
            <a:lvl7pPr marL="2743200" fontAlgn="base">
              <a:spcBef>
                <a:spcPct val="0"/>
              </a:spcBef>
              <a:spcAft>
                <a:spcPct val="0"/>
              </a:spcAft>
              <a:tabLst>
                <a:tab pos="571500" algn="r"/>
              </a:tabLst>
              <a:defRPr>
                <a:solidFill>
                  <a:schemeClr val="tx1"/>
                </a:solidFill>
                <a:latin typeface="Arial" pitchFamily="34" charset="0"/>
                <a:cs typeface="Arial" pitchFamily="34" charset="0"/>
              </a:defRPr>
            </a:lvl7pPr>
            <a:lvl8pPr marL="3200400" fontAlgn="base">
              <a:spcBef>
                <a:spcPct val="0"/>
              </a:spcBef>
              <a:spcAft>
                <a:spcPct val="0"/>
              </a:spcAft>
              <a:tabLst>
                <a:tab pos="571500" algn="r"/>
              </a:tabLst>
              <a:defRPr>
                <a:solidFill>
                  <a:schemeClr val="tx1"/>
                </a:solidFill>
                <a:latin typeface="Arial" pitchFamily="34" charset="0"/>
                <a:cs typeface="Arial" pitchFamily="34" charset="0"/>
              </a:defRPr>
            </a:lvl8pPr>
            <a:lvl9pPr marL="3657600" fontAlgn="base">
              <a:spcBef>
                <a:spcPct val="0"/>
              </a:spcBef>
              <a:spcAft>
                <a:spcPct val="0"/>
              </a:spcAft>
              <a:tabLst>
                <a:tab pos="5715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571500" algn="r"/>
              </a:tabLst>
            </a:pPr>
            <a:r>
              <a:rPr lang="en-US" altLang="he-IL" sz="3300" b="1" dirty="0">
                <a:latin typeface="David" pitchFamily="34" charset="-79"/>
                <a:cs typeface="David" pitchFamily="34" charset="-79"/>
              </a:rPr>
              <a:t>Table 1 </a:t>
            </a:r>
          </a:p>
          <a:p>
            <a:pPr marL="0" marR="0" lvl="0" indent="0" algn="l" defTabSz="914400" rtl="0" eaLnBrk="0" fontAlgn="base" latinLnBrk="0" hangingPunct="0">
              <a:lnSpc>
                <a:spcPct val="100000"/>
              </a:lnSpc>
              <a:spcBef>
                <a:spcPct val="0"/>
              </a:spcBef>
              <a:spcAft>
                <a:spcPct val="0"/>
              </a:spcAft>
              <a:buClrTx/>
              <a:buSzTx/>
              <a:buFontTx/>
              <a:buNone/>
              <a:tabLst>
                <a:tab pos="571500" algn="r"/>
              </a:tabLst>
            </a:pPr>
            <a:r>
              <a:rPr lang="en-US" altLang="he-IL" sz="3300" b="1" i="1" dirty="0">
                <a:latin typeface="David" pitchFamily="34" charset="-79"/>
                <a:cs typeface="David" pitchFamily="34" charset="-79"/>
              </a:rPr>
              <a:t>Cluster analysis: Means of mother's attachment styles times 1 and </a:t>
            </a:r>
            <a:r>
              <a:rPr lang="en-US" altLang="he-IL" sz="3300" b="1" i="1" dirty="0" smtClean="0">
                <a:latin typeface="David" pitchFamily="34" charset="-79"/>
                <a:cs typeface="David" pitchFamily="34" charset="-79"/>
              </a:rPr>
              <a:t>2</a:t>
            </a:r>
            <a:endParaRPr lang="en-US" altLang="he-IL" sz="3300" b="1" i="1" dirty="0">
              <a:latin typeface="David" pitchFamily="34" charset="-79"/>
              <a:cs typeface="David" pitchFamily="34" charset="-79"/>
            </a:endParaRPr>
          </a:p>
        </p:txBody>
      </p:sp>
      <p:graphicFrame>
        <p:nvGraphicFramePr>
          <p:cNvPr id="9" name="טבלה 8"/>
          <p:cNvGraphicFramePr>
            <a:graphicFrameLocks noGrp="1"/>
          </p:cNvGraphicFramePr>
          <p:nvPr>
            <p:extLst>
              <p:ext uri="{D42A27DB-BD31-4B8C-83A1-F6EECF244321}">
                <p14:modId xmlns:p14="http://schemas.microsoft.com/office/powerpoint/2010/main" val="1157640976"/>
              </p:ext>
            </p:extLst>
          </p:nvPr>
        </p:nvGraphicFramePr>
        <p:xfrm>
          <a:off x="14949078" y="23615456"/>
          <a:ext cx="13897544" cy="4863847"/>
        </p:xfrm>
        <a:graphic>
          <a:graphicData uri="http://schemas.openxmlformats.org/drawingml/2006/table">
            <a:tbl>
              <a:tblPr firstRow="1" firstCol="1" lastRow="1" lastCol="1" bandRow="1" bandCol="1">
                <a:tableStyleId>{5C22544A-7EE6-4342-B048-85BDC9FD1C3A}</a:tableStyleId>
              </a:tblPr>
              <a:tblGrid>
                <a:gridCol w="3816424"/>
                <a:gridCol w="3168352"/>
                <a:gridCol w="2736304"/>
                <a:gridCol w="4176464"/>
              </a:tblGrid>
              <a:tr h="609600">
                <a:tc>
                  <a:txBody>
                    <a:bodyPr/>
                    <a:lstStyle/>
                    <a:p>
                      <a:pPr algn="l" rtl="0" hangingPunct="0">
                        <a:lnSpc>
                          <a:spcPct val="100000"/>
                        </a:lnSpc>
                        <a:spcAft>
                          <a:spcPts val="0"/>
                        </a:spcAft>
                      </a:pPr>
                      <a:r>
                        <a:rPr lang="en-US" sz="3300" kern="1600" dirty="0">
                          <a:effectLst/>
                        </a:rPr>
                        <a:t> </a:t>
                      </a:r>
                    </a:p>
                    <a:p>
                      <a:pPr algn="l" rtl="0" hangingPunct="0">
                        <a:lnSpc>
                          <a:spcPct val="100000"/>
                        </a:lnSpc>
                        <a:spcAft>
                          <a:spcPts val="0"/>
                        </a:spcAft>
                      </a:pPr>
                      <a:r>
                        <a:rPr lang="en-US" sz="3300" kern="1600" dirty="0">
                          <a:effectLst/>
                        </a:rPr>
                        <a:t> </a:t>
                      </a:r>
                      <a:endParaRPr lang="en-US" sz="3300" kern="1600" dirty="0">
                        <a:effectLst/>
                        <a:latin typeface="Times New Roman"/>
                        <a:ea typeface="Times New Roman"/>
                        <a:cs typeface="David"/>
                      </a:endParaRPr>
                    </a:p>
                  </a:txBody>
                  <a:tcPr marL="68580" marR="68580" marT="0" marB="0"/>
                </a:tc>
                <a:tc>
                  <a:txBody>
                    <a:bodyPr/>
                    <a:lstStyle/>
                    <a:p>
                      <a:pPr algn="l" rtl="0" hangingPunct="0">
                        <a:lnSpc>
                          <a:spcPct val="100000"/>
                        </a:lnSpc>
                        <a:spcAft>
                          <a:spcPts val="0"/>
                        </a:spcAft>
                      </a:pPr>
                      <a:r>
                        <a:rPr lang="en-US" sz="3300" b="1" kern="1600" dirty="0">
                          <a:solidFill>
                            <a:schemeClr val="lt1"/>
                          </a:solidFill>
                          <a:effectLst/>
                          <a:latin typeface="+mn-lt"/>
                          <a:ea typeface="+mn-ea"/>
                          <a:cs typeface="+mn-cs"/>
                        </a:rPr>
                        <a:t>Main effect for cluster</a:t>
                      </a:r>
                    </a:p>
                  </a:txBody>
                  <a:tcPr marL="68580" marR="68580" marT="0" marB="0"/>
                </a:tc>
                <a:tc>
                  <a:txBody>
                    <a:bodyPr/>
                    <a:lstStyle/>
                    <a:p>
                      <a:pPr algn="l" rtl="0" hangingPunct="0">
                        <a:lnSpc>
                          <a:spcPct val="100000"/>
                        </a:lnSpc>
                        <a:spcAft>
                          <a:spcPts val="0"/>
                        </a:spcAft>
                      </a:pPr>
                      <a:r>
                        <a:rPr lang="en-US" sz="3300" b="1" kern="1600" dirty="0">
                          <a:solidFill>
                            <a:schemeClr val="lt1"/>
                          </a:solidFill>
                          <a:effectLst/>
                          <a:latin typeface="+mn-lt"/>
                          <a:ea typeface="+mn-ea"/>
                          <a:cs typeface="+mn-cs"/>
                        </a:rPr>
                        <a:t>Main effect for time</a:t>
                      </a:r>
                    </a:p>
                  </a:txBody>
                  <a:tcPr marL="68580" marR="68580" marT="0" marB="0"/>
                </a:tc>
                <a:tc>
                  <a:txBody>
                    <a:bodyPr/>
                    <a:lstStyle/>
                    <a:p>
                      <a:pPr algn="l" rtl="0" hangingPunct="0">
                        <a:lnSpc>
                          <a:spcPct val="100000"/>
                        </a:lnSpc>
                        <a:spcAft>
                          <a:spcPts val="0"/>
                        </a:spcAft>
                      </a:pPr>
                      <a:r>
                        <a:rPr lang="en-US" sz="3300" b="1" kern="1600" dirty="0">
                          <a:solidFill>
                            <a:schemeClr val="lt1"/>
                          </a:solidFill>
                          <a:effectLst/>
                          <a:latin typeface="+mn-lt"/>
                          <a:ea typeface="+mn-ea"/>
                          <a:cs typeface="+mn-cs"/>
                        </a:rPr>
                        <a:t>Interaction between cluster and time</a:t>
                      </a:r>
                    </a:p>
                  </a:txBody>
                  <a:tcPr marL="68580" marR="68580" marT="0" marB="0"/>
                </a:tc>
              </a:tr>
              <a:tr h="833671">
                <a:tc>
                  <a:txBody>
                    <a:bodyPr/>
                    <a:lstStyle/>
                    <a:p>
                      <a:pPr algn="l" rtl="0" hangingPunct="0">
                        <a:lnSpc>
                          <a:spcPct val="150000"/>
                        </a:lnSpc>
                        <a:spcAft>
                          <a:spcPts val="0"/>
                        </a:spcAft>
                      </a:pPr>
                      <a:r>
                        <a:rPr lang="en-US" sz="3300" b="1" kern="1200" dirty="0" smtClean="0">
                          <a:solidFill>
                            <a:schemeClr val="tx1"/>
                          </a:solidFill>
                          <a:latin typeface="David" pitchFamily="34" charset="-79"/>
                          <a:ea typeface="+mn-ea"/>
                          <a:cs typeface="David" pitchFamily="34" charset="-79"/>
                        </a:rPr>
                        <a:t>BMI</a:t>
                      </a:r>
                      <a:endParaRPr lang="en-US" sz="3300" b="1" kern="1200" dirty="0">
                        <a:solidFill>
                          <a:schemeClr val="tx1"/>
                        </a:solidFill>
                        <a:latin typeface="David" pitchFamily="34" charset="-79"/>
                        <a:ea typeface="+mn-ea"/>
                        <a:cs typeface="David" pitchFamily="34" charset="-79"/>
                      </a:endParaRPr>
                    </a:p>
                  </a:txBody>
                  <a:tcPr marL="68580" marR="68580" marT="0" marB="0"/>
                </a:tc>
                <a:tc>
                  <a:txBody>
                    <a:bodyPr/>
                    <a:lstStyle/>
                    <a:p>
                      <a:pPr algn="ctr" rtl="0" hangingPunct="0">
                        <a:lnSpc>
                          <a:spcPct val="150000"/>
                        </a:lnSpc>
                        <a:spcAft>
                          <a:spcPts val="0"/>
                        </a:spcAft>
                      </a:pPr>
                      <a:r>
                        <a:rPr lang="en-US" sz="3300" kern="1600" dirty="0">
                          <a:solidFill>
                            <a:schemeClr val="dk1"/>
                          </a:solidFill>
                          <a:effectLst/>
                          <a:latin typeface="+mn-lt"/>
                          <a:ea typeface="+mn-ea"/>
                          <a:cs typeface="+mn-cs"/>
                        </a:rPr>
                        <a:t>NS</a:t>
                      </a:r>
                    </a:p>
                  </a:txBody>
                  <a:tcPr marL="68580" marR="68580" marT="0" marB="0"/>
                </a:tc>
                <a:tc>
                  <a:txBody>
                    <a:bodyPr/>
                    <a:lstStyle/>
                    <a:p>
                      <a:pPr algn="ctr" rtl="0" hangingPunct="0">
                        <a:lnSpc>
                          <a:spcPct val="150000"/>
                        </a:lnSpc>
                        <a:spcAft>
                          <a:spcPts val="0"/>
                        </a:spcAft>
                      </a:pPr>
                      <a:r>
                        <a:rPr lang="en-US" sz="3300" kern="1600" dirty="0">
                          <a:solidFill>
                            <a:schemeClr val="dk1"/>
                          </a:solidFill>
                          <a:effectLst/>
                          <a:latin typeface="+mn-lt"/>
                          <a:ea typeface="+mn-ea"/>
                          <a:cs typeface="+mn-cs"/>
                        </a:rPr>
                        <a:t>NS</a:t>
                      </a:r>
                    </a:p>
                  </a:txBody>
                  <a:tcPr marL="68580" marR="68580" marT="0" marB="0"/>
                </a:tc>
                <a:tc>
                  <a:txBody>
                    <a:bodyPr/>
                    <a:lstStyle/>
                    <a:p>
                      <a:pPr algn="ctr" rtl="0" hangingPunct="0">
                        <a:lnSpc>
                          <a:spcPct val="150000"/>
                        </a:lnSpc>
                        <a:spcAft>
                          <a:spcPts val="0"/>
                        </a:spcAft>
                      </a:pPr>
                      <a:r>
                        <a:rPr lang="en-US" sz="3300" b="1" kern="1600" dirty="0">
                          <a:solidFill>
                            <a:schemeClr val="lt1"/>
                          </a:solidFill>
                          <a:effectLst/>
                          <a:latin typeface="+mn-lt"/>
                          <a:ea typeface="+mn-ea"/>
                          <a:cs typeface="+mn-cs"/>
                        </a:rPr>
                        <a:t>NS</a:t>
                      </a:r>
                    </a:p>
                  </a:txBody>
                  <a:tcPr marL="68580" marR="68580" marT="0" marB="0"/>
                </a:tc>
              </a:tr>
              <a:tr h="936104">
                <a:tc>
                  <a:txBody>
                    <a:bodyPr/>
                    <a:lstStyle/>
                    <a:p>
                      <a:pPr algn="l" rtl="0" hangingPunct="0">
                        <a:lnSpc>
                          <a:spcPct val="150000"/>
                        </a:lnSpc>
                        <a:spcAft>
                          <a:spcPts val="0"/>
                        </a:spcAft>
                      </a:pPr>
                      <a:r>
                        <a:rPr lang="en-US" sz="3300" b="1" kern="1200" dirty="0">
                          <a:solidFill>
                            <a:schemeClr val="tx1"/>
                          </a:solidFill>
                          <a:latin typeface="David" pitchFamily="34" charset="-79"/>
                          <a:ea typeface="+mn-ea"/>
                          <a:cs typeface="David" pitchFamily="34" charset="-79"/>
                        </a:rPr>
                        <a:t>Eating attitudes</a:t>
                      </a:r>
                    </a:p>
                  </a:txBody>
                  <a:tcPr marL="68580" marR="68580" marT="0" marB="0"/>
                </a:tc>
                <a:tc>
                  <a:txBody>
                    <a:bodyPr/>
                    <a:lstStyle/>
                    <a:p>
                      <a:pPr algn="ctr" rtl="0" hangingPunct="0">
                        <a:lnSpc>
                          <a:spcPct val="150000"/>
                        </a:lnSpc>
                        <a:spcAft>
                          <a:spcPts val="0"/>
                        </a:spcAft>
                      </a:pPr>
                      <a:r>
                        <a:rPr lang="en-US" sz="3300" kern="1600" dirty="0" smtClean="0">
                          <a:solidFill>
                            <a:schemeClr val="dk1"/>
                          </a:solidFill>
                          <a:effectLst/>
                          <a:latin typeface="+mn-lt"/>
                          <a:ea typeface="+mn-ea"/>
                          <a:cs typeface="+mn-cs"/>
                        </a:rPr>
                        <a:t>F</a:t>
                      </a:r>
                      <a:r>
                        <a:rPr lang="en-US" sz="3300" kern="1600" baseline="-25000" dirty="0" smtClean="0">
                          <a:solidFill>
                            <a:schemeClr val="dk1"/>
                          </a:solidFill>
                          <a:effectLst/>
                          <a:latin typeface="+mn-lt"/>
                          <a:ea typeface="+mn-ea"/>
                          <a:cs typeface="+mn-cs"/>
                        </a:rPr>
                        <a:t>(2,99)</a:t>
                      </a:r>
                      <a:r>
                        <a:rPr lang="en-US" sz="3300" kern="1600" dirty="0" smtClean="0">
                          <a:solidFill>
                            <a:schemeClr val="dk1"/>
                          </a:solidFill>
                          <a:effectLst/>
                          <a:latin typeface="+mn-lt"/>
                          <a:ea typeface="+mn-ea"/>
                          <a:cs typeface="+mn-cs"/>
                        </a:rPr>
                        <a:t>=</a:t>
                      </a:r>
                      <a:r>
                        <a:rPr lang="en-US" sz="3300" kern="1600" dirty="0">
                          <a:solidFill>
                            <a:schemeClr val="dk1"/>
                          </a:solidFill>
                          <a:effectLst/>
                          <a:latin typeface="+mn-lt"/>
                          <a:ea typeface="+mn-ea"/>
                          <a:cs typeface="+mn-cs"/>
                        </a:rPr>
                        <a:t>8.23***</a:t>
                      </a:r>
                    </a:p>
                  </a:txBody>
                  <a:tcPr marL="68580" marR="68580" marT="0" marB="0"/>
                </a:tc>
                <a:tc>
                  <a:txBody>
                    <a:bodyPr/>
                    <a:lstStyle/>
                    <a:p>
                      <a:pPr algn="ctr" rtl="0" hangingPunct="0">
                        <a:lnSpc>
                          <a:spcPct val="150000"/>
                        </a:lnSpc>
                        <a:spcAft>
                          <a:spcPts val="0"/>
                        </a:spcAft>
                      </a:pPr>
                      <a:r>
                        <a:rPr lang="en-US" sz="3300" kern="1600" dirty="0">
                          <a:solidFill>
                            <a:schemeClr val="dk1"/>
                          </a:solidFill>
                          <a:effectLst/>
                          <a:latin typeface="+mn-lt"/>
                          <a:ea typeface="+mn-ea"/>
                          <a:cs typeface="+mn-cs"/>
                        </a:rPr>
                        <a:t>NS</a:t>
                      </a:r>
                    </a:p>
                  </a:txBody>
                  <a:tcPr marL="68580" marR="68580" marT="0" marB="0"/>
                </a:tc>
                <a:tc>
                  <a:txBody>
                    <a:bodyPr/>
                    <a:lstStyle/>
                    <a:p>
                      <a:pPr algn="ctr" rtl="0" hangingPunct="0">
                        <a:lnSpc>
                          <a:spcPct val="150000"/>
                        </a:lnSpc>
                        <a:spcAft>
                          <a:spcPts val="0"/>
                        </a:spcAft>
                      </a:pPr>
                      <a:r>
                        <a:rPr lang="en-US" sz="3300" b="1" kern="1600" dirty="0">
                          <a:solidFill>
                            <a:schemeClr val="lt1"/>
                          </a:solidFill>
                          <a:effectLst/>
                          <a:latin typeface="+mn-lt"/>
                          <a:ea typeface="+mn-ea"/>
                          <a:cs typeface="+mn-cs"/>
                        </a:rPr>
                        <a:t>NS</a:t>
                      </a:r>
                    </a:p>
                  </a:txBody>
                  <a:tcPr marL="68580" marR="68580" marT="0" marB="0"/>
                </a:tc>
              </a:tr>
              <a:tr h="1080120">
                <a:tc>
                  <a:txBody>
                    <a:bodyPr/>
                    <a:lstStyle/>
                    <a:p>
                      <a:pPr algn="l" rtl="0" hangingPunct="0">
                        <a:lnSpc>
                          <a:spcPct val="150000"/>
                        </a:lnSpc>
                        <a:spcAft>
                          <a:spcPts val="0"/>
                        </a:spcAft>
                      </a:pPr>
                      <a:r>
                        <a:rPr lang="en-US" sz="3300" b="1" kern="1200" dirty="0">
                          <a:solidFill>
                            <a:schemeClr val="tx1"/>
                          </a:solidFill>
                          <a:latin typeface="David" pitchFamily="34" charset="-79"/>
                          <a:ea typeface="+mn-ea"/>
                          <a:cs typeface="David" pitchFamily="34" charset="-79"/>
                        </a:rPr>
                        <a:t>Body dissatisfaction</a:t>
                      </a:r>
                    </a:p>
                  </a:txBody>
                  <a:tcPr marL="68580" marR="68580" marT="0" marB="0"/>
                </a:tc>
                <a:tc>
                  <a:txBody>
                    <a:bodyPr/>
                    <a:lstStyle/>
                    <a:p>
                      <a:pPr algn="ctr" rtl="0" hangingPunct="0">
                        <a:lnSpc>
                          <a:spcPct val="150000"/>
                        </a:lnSpc>
                        <a:spcAft>
                          <a:spcPts val="0"/>
                        </a:spcAft>
                      </a:pPr>
                      <a:r>
                        <a:rPr lang="en-US" sz="3300" kern="1600" dirty="0" smtClean="0">
                          <a:solidFill>
                            <a:schemeClr val="dk1"/>
                          </a:solidFill>
                          <a:effectLst/>
                          <a:latin typeface="+mn-lt"/>
                          <a:ea typeface="+mn-ea"/>
                          <a:cs typeface="+mn-cs"/>
                        </a:rPr>
                        <a:t>F</a:t>
                      </a:r>
                      <a:r>
                        <a:rPr lang="en-US" sz="3300" kern="1600" baseline="-25000" dirty="0" smtClean="0">
                          <a:solidFill>
                            <a:schemeClr val="dk1"/>
                          </a:solidFill>
                          <a:effectLst/>
                          <a:latin typeface="+mn-lt"/>
                          <a:ea typeface="+mn-ea"/>
                          <a:cs typeface="+mn-cs"/>
                        </a:rPr>
                        <a:t>(2,100)</a:t>
                      </a:r>
                      <a:r>
                        <a:rPr lang="en-US" sz="3300" kern="1600" dirty="0" smtClean="0">
                          <a:solidFill>
                            <a:schemeClr val="dk1"/>
                          </a:solidFill>
                          <a:effectLst/>
                          <a:latin typeface="+mn-lt"/>
                          <a:ea typeface="+mn-ea"/>
                          <a:cs typeface="+mn-cs"/>
                        </a:rPr>
                        <a:t> =</a:t>
                      </a:r>
                      <a:r>
                        <a:rPr lang="en-US" sz="3300" kern="1600" dirty="0">
                          <a:solidFill>
                            <a:schemeClr val="dk1"/>
                          </a:solidFill>
                          <a:effectLst/>
                          <a:latin typeface="+mn-lt"/>
                          <a:ea typeface="+mn-ea"/>
                          <a:cs typeface="+mn-cs"/>
                        </a:rPr>
                        <a:t>3.25*</a:t>
                      </a:r>
                    </a:p>
                  </a:txBody>
                  <a:tcPr marL="68580" marR="68580" marT="0" marB="0"/>
                </a:tc>
                <a:tc>
                  <a:txBody>
                    <a:bodyPr/>
                    <a:lstStyle/>
                    <a:p>
                      <a:pPr algn="ctr" rtl="0" hangingPunct="0">
                        <a:lnSpc>
                          <a:spcPct val="150000"/>
                        </a:lnSpc>
                        <a:spcAft>
                          <a:spcPts val="0"/>
                        </a:spcAft>
                      </a:pPr>
                      <a:r>
                        <a:rPr lang="en-US" sz="3300" kern="1600" dirty="0">
                          <a:solidFill>
                            <a:schemeClr val="dk1"/>
                          </a:solidFill>
                          <a:effectLst/>
                          <a:latin typeface="+mn-lt"/>
                          <a:ea typeface="+mn-ea"/>
                          <a:cs typeface="+mn-cs"/>
                        </a:rPr>
                        <a:t>NS</a:t>
                      </a:r>
                    </a:p>
                  </a:txBody>
                  <a:tcPr marL="68580" marR="68580" marT="0" marB="0"/>
                </a:tc>
                <a:tc>
                  <a:txBody>
                    <a:bodyPr/>
                    <a:lstStyle/>
                    <a:p>
                      <a:pPr algn="ctr" rtl="0" hangingPunct="0">
                        <a:lnSpc>
                          <a:spcPct val="150000"/>
                        </a:lnSpc>
                        <a:spcAft>
                          <a:spcPts val="0"/>
                        </a:spcAft>
                      </a:pPr>
                      <a:r>
                        <a:rPr lang="en-US" sz="3300" b="1" kern="1600" dirty="0">
                          <a:solidFill>
                            <a:schemeClr val="lt1"/>
                          </a:solidFill>
                          <a:effectLst/>
                          <a:latin typeface="+mn-lt"/>
                          <a:ea typeface="+mn-ea"/>
                          <a:cs typeface="+mn-cs"/>
                        </a:rPr>
                        <a:t>NS</a:t>
                      </a:r>
                    </a:p>
                  </a:txBody>
                  <a:tcPr marL="68580" marR="68580" marT="0" marB="0"/>
                </a:tc>
              </a:tr>
              <a:tr h="1008112">
                <a:tc>
                  <a:txBody>
                    <a:bodyPr/>
                    <a:lstStyle/>
                    <a:p>
                      <a:pPr algn="l" rtl="0" hangingPunct="0">
                        <a:lnSpc>
                          <a:spcPct val="150000"/>
                        </a:lnSpc>
                        <a:spcAft>
                          <a:spcPts val="0"/>
                        </a:spcAft>
                      </a:pPr>
                      <a:r>
                        <a:rPr lang="en-US" sz="3300" b="1" kern="1200" dirty="0">
                          <a:solidFill>
                            <a:schemeClr val="tx1"/>
                          </a:solidFill>
                          <a:latin typeface="David" pitchFamily="34" charset="-79"/>
                          <a:ea typeface="+mn-ea"/>
                          <a:cs typeface="David" pitchFamily="34" charset="-79"/>
                        </a:rPr>
                        <a:t>Baby's BMI</a:t>
                      </a:r>
                    </a:p>
                  </a:txBody>
                  <a:tcPr marL="68580" marR="68580" marT="0" marB="0"/>
                </a:tc>
                <a:tc>
                  <a:txBody>
                    <a:bodyPr/>
                    <a:lstStyle/>
                    <a:p>
                      <a:pPr algn="ctr" rtl="0" hangingPunct="0">
                        <a:lnSpc>
                          <a:spcPct val="150000"/>
                        </a:lnSpc>
                        <a:spcAft>
                          <a:spcPts val="0"/>
                        </a:spcAft>
                      </a:pPr>
                      <a:r>
                        <a:rPr lang="en-US" sz="3300" kern="1600" dirty="0">
                          <a:solidFill>
                            <a:schemeClr val="dk1"/>
                          </a:solidFill>
                          <a:effectLst/>
                          <a:latin typeface="+mn-lt"/>
                          <a:ea typeface="+mn-ea"/>
                          <a:cs typeface="+mn-cs"/>
                        </a:rPr>
                        <a:t>F</a:t>
                      </a:r>
                      <a:r>
                        <a:rPr lang="en-US" sz="3300" kern="1600" baseline="-25000" dirty="0">
                          <a:solidFill>
                            <a:schemeClr val="dk1"/>
                          </a:solidFill>
                          <a:effectLst/>
                          <a:latin typeface="+mn-lt"/>
                          <a:ea typeface="+mn-ea"/>
                          <a:cs typeface="+mn-cs"/>
                        </a:rPr>
                        <a:t>(2,74</a:t>
                      </a:r>
                      <a:r>
                        <a:rPr lang="en-US" sz="3300" kern="1600" baseline="-25000" dirty="0" smtClean="0">
                          <a:solidFill>
                            <a:schemeClr val="dk1"/>
                          </a:solidFill>
                          <a:effectLst/>
                          <a:latin typeface="+mn-lt"/>
                          <a:ea typeface="+mn-ea"/>
                          <a:cs typeface="+mn-cs"/>
                        </a:rPr>
                        <a:t>) </a:t>
                      </a:r>
                      <a:r>
                        <a:rPr lang="en-US" sz="3300" kern="1600" dirty="0" smtClean="0">
                          <a:solidFill>
                            <a:schemeClr val="dk1"/>
                          </a:solidFill>
                          <a:effectLst/>
                          <a:latin typeface="+mn-lt"/>
                          <a:ea typeface="+mn-ea"/>
                          <a:cs typeface="+mn-cs"/>
                        </a:rPr>
                        <a:t>=</a:t>
                      </a:r>
                      <a:r>
                        <a:rPr lang="en-US" sz="3300" kern="1600" dirty="0">
                          <a:solidFill>
                            <a:schemeClr val="dk1"/>
                          </a:solidFill>
                          <a:effectLst/>
                          <a:latin typeface="+mn-lt"/>
                          <a:ea typeface="+mn-ea"/>
                          <a:cs typeface="+mn-cs"/>
                        </a:rPr>
                        <a:t>9.29***</a:t>
                      </a:r>
                    </a:p>
                  </a:txBody>
                  <a:tcPr marL="68580" marR="68580" marT="0" marB="0"/>
                </a:tc>
                <a:tc>
                  <a:txBody>
                    <a:bodyPr/>
                    <a:lstStyle/>
                    <a:p>
                      <a:pPr algn="ctr" rtl="0" hangingPunct="0">
                        <a:lnSpc>
                          <a:spcPct val="150000"/>
                        </a:lnSpc>
                        <a:spcAft>
                          <a:spcPts val="0"/>
                        </a:spcAft>
                      </a:pPr>
                      <a:r>
                        <a:rPr lang="en-US" sz="3300" kern="1600" dirty="0" smtClean="0">
                          <a:solidFill>
                            <a:schemeClr val="dk1"/>
                          </a:solidFill>
                          <a:effectLst/>
                          <a:latin typeface="+mn-lt"/>
                          <a:ea typeface="+mn-ea"/>
                          <a:cs typeface="+mn-cs"/>
                        </a:rPr>
                        <a:t>F</a:t>
                      </a:r>
                      <a:r>
                        <a:rPr lang="en-US" sz="3300" kern="1600" baseline="-25000" dirty="0" smtClean="0">
                          <a:solidFill>
                            <a:schemeClr val="dk1"/>
                          </a:solidFill>
                          <a:effectLst/>
                          <a:latin typeface="+mn-lt"/>
                          <a:ea typeface="+mn-ea"/>
                          <a:cs typeface="+mn-cs"/>
                        </a:rPr>
                        <a:t>(1,74)</a:t>
                      </a:r>
                      <a:r>
                        <a:rPr lang="en-US" sz="3300" kern="1600" dirty="0" smtClean="0">
                          <a:solidFill>
                            <a:schemeClr val="dk1"/>
                          </a:solidFill>
                          <a:effectLst/>
                          <a:latin typeface="+mn-lt"/>
                          <a:ea typeface="+mn-ea"/>
                          <a:cs typeface="+mn-cs"/>
                        </a:rPr>
                        <a:t> =</a:t>
                      </a:r>
                      <a:r>
                        <a:rPr lang="en-US" sz="3300" kern="1600" dirty="0">
                          <a:solidFill>
                            <a:schemeClr val="dk1"/>
                          </a:solidFill>
                          <a:effectLst/>
                          <a:latin typeface="+mn-lt"/>
                          <a:ea typeface="+mn-ea"/>
                          <a:cs typeface="+mn-cs"/>
                        </a:rPr>
                        <a:t>3.76*</a:t>
                      </a:r>
                    </a:p>
                  </a:txBody>
                  <a:tcPr marL="68580" marR="68580" marT="0" marB="0"/>
                </a:tc>
                <a:tc>
                  <a:txBody>
                    <a:bodyPr/>
                    <a:lstStyle/>
                    <a:p>
                      <a:pPr algn="ctr" rtl="0" hangingPunct="0">
                        <a:lnSpc>
                          <a:spcPct val="150000"/>
                        </a:lnSpc>
                        <a:spcAft>
                          <a:spcPts val="0"/>
                        </a:spcAft>
                      </a:pPr>
                      <a:r>
                        <a:rPr lang="en-US" sz="3300" b="1" kern="1600" dirty="0">
                          <a:solidFill>
                            <a:schemeClr val="lt1"/>
                          </a:solidFill>
                          <a:effectLst/>
                          <a:latin typeface="+mn-lt"/>
                          <a:ea typeface="+mn-ea"/>
                          <a:cs typeface="+mn-cs"/>
                        </a:rPr>
                        <a:t>F</a:t>
                      </a:r>
                      <a:r>
                        <a:rPr lang="en-US" sz="3300" b="1" kern="1600" baseline="-25000" dirty="0">
                          <a:solidFill>
                            <a:schemeClr val="lt1"/>
                          </a:solidFill>
                          <a:effectLst/>
                          <a:latin typeface="+mn-lt"/>
                          <a:ea typeface="+mn-ea"/>
                          <a:cs typeface="+mn-cs"/>
                        </a:rPr>
                        <a:t>(2,74</a:t>
                      </a:r>
                      <a:r>
                        <a:rPr lang="en-US" sz="3300" b="1" kern="1600" baseline="-25000" dirty="0" smtClean="0">
                          <a:solidFill>
                            <a:schemeClr val="lt1"/>
                          </a:solidFill>
                          <a:effectLst/>
                          <a:latin typeface="+mn-lt"/>
                          <a:ea typeface="+mn-ea"/>
                          <a:cs typeface="+mn-cs"/>
                        </a:rPr>
                        <a:t>) </a:t>
                      </a:r>
                      <a:r>
                        <a:rPr lang="en-US" sz="3300" b="1" kern="1600" dirty="0" smtClean="0">
                          <a:solidFill>
                            <a:schemeClr val="lt1"/>
                          </a:solidFill>
                          <a:effectLst/>
                          <a:latin typeface="+mn-lt"/>
                          <a:ea typeface="+mn-ea"/>
                          <a:cs typeface="+mn-cs"/>
                        </a:rPr>
                        <a:t>=</a:t>
                      </a:r>
                      <a:r>
                        <a:rPr lang="en-US" sz="3300" b="1" kern="1600" dirty="0">
                          <a:solidFill>
                            <a:schemeClr val="lt1"/>
                          </a:solidFill>
                          <a:effectLst/>
                          <a:latin typeface="+mn-lt"/>
                          <a:ea typeface="+mn-ea"/>
                          <a:cs typeface="+mn-cs"/>
                        </a:rPr>
                        <a:t>9.42***</a:t>
                      </a:r>
                    </a:p>
                  </a:txBody>
                  <a:tcPr marL="68580" marR="68580" marT="0" marB="0"/>
                </a:tc>
              </a:tr>
            </a:tbl>
          </a:graphicData>
        </a:graphic>
      </p:graphicFrame>
      <p:sp>
        <p:nvSpPr>
          <p:cNvPr id="35" name="Rectangle 5"/>
          <p:cNvSpPr>
            <a:spLocks noChangeArrowheads="1"/>
          </p:cNvSpPr>
          <p:nvPr/>
        </p:nvSpPr>
        <p:spPr bwMode="auto">
          <a:xfrm>
            <a:off x="14970695" y="21710551"/>
            <a:ext cx="14696652"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71500" algn="r"/>
              </a:tabLst>
              <a:defRPr>
                <a:solidFill>
                  <a:schemeClr val="tx1"/>
                </a:solidFill>
                <a:latin typeface="Arial" pitchFamily="34" charset="0"/>
                <a:cs typeface="Arial" pitchFamily="34" charset="0"/>
              </a:defRPr>
            </a:lvl1pPr>
            <a:lvl2pPr marL="457200" fontAlgn="base">
              <a:spcBef>
                <a:spcPct val="0"/>
              </a:spcBef>
              <a:spcAft>
                <a:spcPct val="0"/>
              </a:spcAft>
              <a:tabLst>
                <a:tab pos="571500" algn="r"/>
              </a:tabLst>
              <a:defRPr>
                <a:solidFill>
                  <a:schemeClr val="tx1"/>
                </a:solidFill>
                <a:latin typeface="Arial" pitchFamily="34" charset="0"/>
                <a:cs typeface="Arial" pitchFamily="34" charset="0"/>
              </a:defRPr>
            </a:lvl2pPr>
            <a:lvl3pPr marL="914400" fontAlgn="base">
              <a:spcBef>
                <a:spcPct val="0"/>
              </a:spcBef>
              <a:spcAft>
                <a:spcPct val="0"/>
              </a:spcAft>
              <a:tabLst>
                <a:tab pos="571500" algn="r"/>
              </a:tabLst>
              <a:defRPr>
                <a:solidFill>
                  <a:schemeClr val="tx1"/>
                </a:solidFill>
                <a:latin typeface="Arial" pitchFamily="34" charset="0"/>
                <a:cs typeface="Arial" pitchFamily="34" charset="0"/>
              </a:defRPr>
            </a:lvl3pPr>
            <a:lvl4pPr marL="1371600" fontAlgn="base">
              <a:spcBef>
                <a:spcPct val="0"/>
              </a:spcBef>
              <a:spcAft>
                <a:spcPct val="0"/>
              </a:spcAft>
              <a:tabLst>
                <a:tab pos="571500" algn="r"/>
              </a:tabLst>
              <a:defRPr>
                <a:solidFill>
                  <a:schemeClr val="tx1"/>
                </a:solidFill>
                <a:latin typeface="Arial" pitchFamily="34" charset="0"/>
                <a:cs typeface="Arial" pitchFamily="34" charset="0"/>
              </a:defRPr>
            </a:lvl4pPr>
            <a:lvl5pPr marL="1828800" fontAlgn="base">
              <a:spcBef>
                <a:spcPct val="0"/>
              </a:spcBef>
              <a:spcAft>
                <a:spcPct val="0"/>
              </a:spcAft>
              <a:tabLst>
                <a:tab pos="571500" algn="r"/>
              </a:tabLst>
              <a:defRPr>
                <a:solidFill>
                  <a:schemeClr val="tx1"/>
                </a:solidFill>
                <a:latin typeface="Arial" pitchFamily="34" charset="0"/>
                <a:cs typeface="Arial" pitchFamily="34" charset="0"/>
              </a:defRPr>
            </a:lvl5pPr>
            <a:lvl6pPr marL="2286000" fontAlgn="base">
              <a:spcBef>
                <a:spcPct val="0"/>
              </a:spcBef>
              <a:spcAft>
                <a:spcPct val="0"/>
              </a:spcAft>
              <a:tabLst>
                <a:tab pos="571500" algn="r"/>
              </a:tabLst>
              <a:defRPr>
                <a:solidFill>
                  <a:schemeClr val="tx1"/>
                </a:solidFill>
                <a:latin typeface="Arial" pitchFamily="34" charset="0"/>
                <a:cs typeface="Arial" pitchFamily="34" charset="0"/>
              </a:defRPr>
            </a:lvl6pPr>
            <a:lvl7pPr marL="2743200" fontAlgn="base">
              <a:spcBef>
                <a:spcPct val="0"/>
              </a:spcBef>
              <a:spcAft>
                <a:spcPct val="0"/>
              </a:spcAft>
              <a:tabLst>
                <a:tab pos="571500" algn="r"/>
              </a:tabLst>
              <a:defRPr>
                <a:solidFill>
                  <a:schemeClr val="tx1"/>
                </a:solidFill>
                <a:latin typeface="Arial" pitchFamily="34" charset="0"/>
                <a:cs typeface="Arial" pitchFamily="34" charset="0"/>
              </a:defRPr>
            </a:lvl7pPr>
            <a:lvl8pPr marL="3200400" fontAlgn="base">
              <a:spcBef>
                <a:spcPct val="0"/>
              </a:spcBef>
              <a:spcAft>
                <a:spcPct val="0"/>
              </a:spcAft>
              <a:tabLst>
                <a:tab pos="571500" algn="r"/>
              </a:tabLst>
              <a:defRPr>
                <a:solidFill>
                  <a:schemeClr val="tx1"/>
                </a:solidFill>
                <a:latin typeface="Arial" pitchFamily="34" charset="0"/>
                <a:cs typeface="Arial" pitchFamily="34" charset="0"/>
              </a:defRPr>
            </a:lvl8pPr>
            <a:lvl9pPr marL="3657600" fontAlgn="base">
              <a:spcBef>
                <a:spcPct val="0"/>
              </a:spcBef>
              <a:spcAft>
                <a:spcPct val="0"/>
              </a:spcAft>
              <a:tabLst>
                <a:tab pos="571500"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571500" algn="r"/>
              </a:tabLst>
            </a:pPr>
            <a:r>
              <a:rPr lang="en-US" altLang="he-IL" sz="3300" b="1" dirty="0">
                <a:latin typeface="David" pitchFamily="34" charset="-79"/>
                <a:cs typeface="David" pitchFamily="34" charset="-79"/>
              </a:rPr>
              <a:t>Table 2 </a:t>
            </a:r>
          </a:p>
          <a:p>
            <a:pPr marL="0" marR="0" lvl="0" indent="0" algn="l" defTabSz="914400" rtl="0" eaLnBrk="0" fontAlgn="base" latinLnBrk="0" hangingPunct="0">
              <a:lnSpc>
                <a:spcPct val="100000"/>
              </a:lnSpc>
              <a:spcBef>
                <a:spcPct val="0"/>
              </a:spcBef>
              <a:spcAft>
                <a:spcPct val="0"/>
              </a:spcAft>
              <a:buClrTx/>
              <a:buSzTx/>
              <a:buFontTx/>
              <a:buNone/>
              <a:tabLst>
                <a:tab pos="571500" algn="r"/>
              </a:tabLst>
            </a:pPr>
            <a:r>
              <a:rPr lang="en-US" altLang="he-IL" sz="3300" b="1" i="1" dirty="0">
                <a:latin typeface="David" pitchFamily="34" charset="-79"/>
                <a:cs typeface="David" pitchFamily="34" charset="-79"/>
              </a:rPr>
              <a:t>Repeated</a:t>
            </a:r>
            <a:r>
              <a:rPr kumimoji="0" lang="en-US" altLang="he-IL" sz="12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en-US" altLang="he-IL" sz="3300" b="1" i="1" dirty="0">
                <a:latin typeface="David" pitchFamily="34" charset="-79"/>
                <a:cs typeface="David" pitchFamily="34" charset="-79"/>
              </a:rPr>
              <a:t>measures testing the differences between the different clusters on BMI, </a:t>
            </a:r>
            <a:endParaRPr lang="en-US" altLang="he-IL" sz="3300" b="1" i="1" dirty="0" smtClean="0">
              <a:latin typeface="David" pitchFamily="34" charset="-79"/>
              <a:cs typeface="David" pitchFamily="34" charset="-79"/>
            </a:endParaRPr>
          </a:p>
          <a:p>
            <a:pPr marL="0" marR="0" lvl="0" indent="0" algn="l" defTabSz="914400" rtl="0" eaLnBrk="0" fontAlgn="base" latinLnBrk="0" hangingPunct="0">
              <a:lnSpc>
                <a:spcPct val="100000"/>
              </a:lnSpc>
              <a:spcBef>
                <a:spcPct val="0"/>
              </a:spcBef>
              <a:spcAft>
                <a:spcPct val="0"/>
              </a:spcAft>
              <a:buClrTx/>
              <a:buSzTx/>
              <a:buFontTx/>
              <a:buNone/>
              <a:tabLst>
                <a:tab pos="571500" algn="r"/>
              </a:tabLst>
            </a:pPr>
            <a:r>
              <a:rPr lang="en-US" altLang="he-IL" sz="3300" b="1" i="1" dirty="0" smtClean="0">
                <a:latin typeface="David" pitchFamily="34" charset="-79"/>
                <a:cs typeface="David" pitchFamily="34" charset="-79"/>
              </a:rPr>
              <a:t>body </a:t>
            </a:r>
            <a:r>
              <a:rPr lang="en-US" altLang="he-IL" sz="3300" b="1" i="1" dirty="0">
                <a:latin typeface="David" pitchFamily="34" charset="-79"/>
                <a:cs typeface="David" pitchFamily="34" charset="-79"/>
              </a:rPr>
              <a:t>dissatisfaction, eating attitudes and baby's </a:t>
            </a:r>
            <a:r>
              <a:rPr lang="en-US" altLang="he-IL" sz="3300" b="1" i="1" dirty="0" smtClean="0">
                <a:latin typeface="David" pitchFamily="34" charset="-79"/>
                <a:cs typeface="David" pitchFamily="34" charset="-79"/>
              </a:rPr>
              <a:t>BMI</a:t>
            </a:r>
            <a:endParaRPr lang="en-US" altLang="he-IL" sz="3300" b="1" i="1" dirty="0">
              <a:latin typeface="David" pitchFamily="34" charset="-79"/>
              <a:cs typeface="David" pitchFamily="34" charset="-79"/>
            </a:endParaRPr>
          </a:p>
        </p:txBody>
      </p:sp>
      <p:sp>
        <p:nvSpPr>
          <p:cNvPr id="11" name="מלבן 10"/>
          <p:cNvSpPr/>
          <p:nvPr/>
        </p:nvSpPr>
        <p:spPr>
          <a:xfrm>
            <a:off x="481963" y="35536087"/>
            <a:ext cx="13487640" cy="600164"/>
          </a:xfrm>
          <a:prstGeom prst="rect">
            <a:avLst/>
          </a:prstGeom>
        </p:spPr>
        <p:txBody>
          <a:bodyPr wrap="square">
            <a:spAutoFit/>
          </a:bodyPr>
          <a:lstStyle/>
          <a:p>
            <a:pPr algn="just" rtl="0"/>
            <a:r>
              <a:rPr lang="en-US" sz="3300" b="1" i="1" dirty="0">
                <a:latin typeface="David" pitchFamily="34" charset="-79"/>
                <a:cs typeface="David" pitchFamily="34" charset="-79"/>
              </a:rPr>
              <a:t>Figure 1</a:t>
            </a:r>
            <a:r>
              <a:rPr lang="en-US" sz="3300" b="1" i="1" dirty="0" smtClean="0">
                <a:latin typeface="David" pitchFamily="34" charset="-79"/>
                <a:cs typeface="David" pitchFamily="34" charset="-79"/>
              </a:rPr>
              <a:t>. </a:t>
            </a:r>
            <a:r>
              <a:rPr lang="en-US" sz="3300" b="1" dirty="0" smtClean="0">
                <a:latin typeface="David" pitchFamily="34" charset="-79"/>
                <a:cs typeface="David" pitchFamily="34" charset="-79"/>
              </a:rPr>
              <a:t>Eating </a:t>
            </a:r>
            <a:r>
              <a:rPr lang="en-US" sz="3300" b="1" dirty="0">
                <a:latin typeface="David" pitchFamily="34" charset="-79"/>
                <a:cs typeface="David" pitchFamily="34" charset="-79"/>
              </a:rPr>
              <a:t>attitudes at times 1 and 2 by mother's attachment cluster</a:t>
            </a:r>
          </a:p>
        </p:txBody>
      </p:sp>
      <p:graphicFrame>
        <p:nvGraphicFramePr>
          <p:cNvPr id="47" name="תרשים 46"/>
          <p:cNvGraphicFramePr>
            <a:graphicFrameLocks/>
          </p:cNvGraphicFramePr>
          <p:nvPr>
            <p:extLst>
              <p:ext uri="{D42A27DB-BD31-4B8C-83A1-F6EECF244321}">
                <p14:modId xmlns:p14="http://schemas.microsoft.com/office/powerpoint/2010/main" val="3973449481"/>
              </p:ext>
            </p:extLst>
          </p:nvPr>
        </p:nvGraphicFramePr>
        <p:xfrm>
          <a:off x="488859" y="29415407"/>
          <a:ext cx="13035377" cy="57606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8" name="תרשים 47"/>
          <p:cNvGraphicFramePr>
            <a:graphicFrameLocks/>
          </p:cNvGraphicFramePr>
          <p:nvPr>
            <p:extLst>
              <p:ext uri="{D42A27DB-BD31-4B8C-83A1-F6EECF244321}">
                <p14:modId xmlns:p14="http://schemas.microsoft.com/office/powerpoint/2010/main" val="2640754894"/>
              </p:ext>
            </p:extLst>
          </p:nvPr>
        </p:nvGraphicFramePr>
        <p:xfrm>
          <a:off x="14113618" y="29415407"/>
          <a:ext cx="14113567" cy="5760640"/>
        </p:xfrm>
        <a:graphic>
          <a:graphicData uri="http://schemas.openxmlformats.org/drawingml/2006/chart">
            <c:chart xmlns:c="http://schemas.openxmlformats.org/drawingml/2006/chart" xmlns:r="http://schemas.openxmlformats.org/officeDocument/2006/relationships" r:id="rId5"/>
          </a:graphicData>
        </a:graphic>
      </p:graphicFrame>
      <p:sp>
        <p:nvSpPr>
          <p:cNvPr id="49" name="מלבן 48"/>
          <p:cNvSpPr/>
          <p:nvPr/>
        </p:nvSpPr>
        <p:spPr>
          <a:xfrm>
            <a:off x="14231539" y="35516687"/>
            <a:ext cx="13995647" cy="600164"/>
          </a:xfrm>
          <a:prstGeom prst="rect">
            <a:avLst/>
          </a:prstGeom>
        </p:spPr>
        <p:txBody>
          <a:bodyPr wrap="square">
            <a:spAutoFit/>
          </a:bodyPr>
          <a:lstStyle/>
          <a:p>
            <a:pPr algn="just" rtl="0"/>
            <a:r>
              <a:rPr lang="en-US" sz="3300" b="1" i="1" dirty="0">
                <a:latin typeface="David" pitchFamily="34" charset="-79"/>
                <a:cs typeface="David" pitchFamily="34" charset="-79"/>
              </a:rPr>
              <a:t>Figure </a:t>
            </a:r>
            <a:r>
              <a:rPr lang="en-US" sz="3300" b="1" i="1" dirty="0" smtClean="0">
                <a:latin typeface="David" pitchFamily="34" charset="-79"/>
                <a:cs typeface="David" pitchFamily="34" charset="-79"/>
              </a:rPr>
              <a:t>2. </a:t>
            </a:r>
            <a:r>
              <a:rPr lang="en-US" sz="3300" b="1" dirty="0">
                <a:latin typeface="David" pitchFamily="34" charset="-79"/>
                <a:cs typeface="David" pitchFamily="34" charset="-79"/>
              </a:rPr>
              <a:t>Body dissatisfaction at times 1 and 2 by mother's attachment cluster</a:t>
            </a:r>
          </a:p>
        </p:txBody>
      </p:sp>
      <p:pic>
        <p:nvPicPr>
          <p:cNvPr id="1030" name="Picture 6" descr="C:\Lilac\WORKING TOWARD PUBLICATION\SMOKING MOTHERS  - RACHEL no 3\Obesity conference\Cluster analysis attachment\Hadar Nevo EAT.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7371" y="2196383"/>
            <a:ext cx="6467456" cy="773558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Lilac\WORKING TOWARD PUBLICATION\SMOKING MOTHERS  - RACHEL no 3\Obesity conference\Cluster analysis attachment\Hadar Nevo DRINK 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30644" y="6064175"/>
            <a:ext cx="3528392" cy="40153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0" name="תרשים 49"/>
          <p:cNvGraphicFramePr>
            <a:graphicFrameLocks/>
          </p:cNvGraphicFramePr>
          <p:nvPr>
            <p:extLst>
              <p:ext uri="{D42A27DB-BD31-4B8C-83A1-F6EECF244321}">
                <p14:modId xmlns:p14="http://schemas.microsoft.com/office/powerpoint/2010/main" val="398883115"/>
              </p:ext>
            </p:extLst>
          </p:nvPr>
        </p:nvGraphicFramePr>
        <p:xfrm>
          <a:off x="6120731" y="35516687"/>
          <a:ext cx="14864495" cy="6408712"/>
        </p:xfrm>
        <a:graphic>
          <a:graphicData uri="http://schemas.openxmlformats.org/drawingml/2006/chart">
            <c:chart xmlns:c="http://schemas.openxmlformats.org/drawingml/2006/chart" xmlns:r="http://schemas.openxmlformats.org/officeDocument/2006/relationships" r:id="rId8"/>
          </a:graphicData>
        </a:graphic>
      </p:graphicFrame>
      <p:sp>
        <p:nvSpPr>
          <p:cNvPr id="51" name="מלבן 50"/>
          <p:cNvSpPr/>
          <p:nvPr/>
        </p:nvSpPr>
        <p:spPr>
          <a:xfrm>
            <a:off x="15935724" y="38056367"/>
            <a:ext cx="13487640" cy="600164"/>
          </a:xfrm>
          <a:prstGeom prst="rect">
            <a:avLst/>
          </a:prstGeom>
        </p:spPr>
        <p:txBody>
          <a:bodyPr wrap="square">
            <a:spAutoFit/>
          </a:bodyPr>
          <a:lstStyle/>
          <a:p>
            <a:pPr algn="just" rtl="0"/>
            <a:r>
              <a:rPr lang="en-US" sz="3300" b="1" i="1" dirty="0">
                <a:latin typeface="David" pitchFamily="34" charset="-79"/>
                <a:cs typeface="David" pitchFamily="34" charset="-79"/>
              </a:rPr>
              <a:t>Figure </a:t>
            </a:r>
            <a:r>
              <a:rPr lang="en-US" sz="3300" b="1" i="1" dirty="0" smtClean="0">
                <a:latin typeface="David" pitchFamily="34" charset="-79"/>
                <a:cs typeface="David" pitchFamily="34" charset="-79"/>
              </a:rPr>
              <a:t>3. </a:t>
            </a:r>
            <a:r>
              <a:rPr lang="en-US" sz="3300" b="1" dirty="0">
                <a:latin typeface="David" pitchFamily="34" charset="-79"/>
                <a:cs typeface="David" pitchFamily="34" charset="-79"/>
              </a:rPr>
              <a:t>Baby's BMI at times 1 and 2 by mother's attachment cluster</a:t>
            </a:r>
          </a:p>
        </p:txBody>
      </p:sp>
    </p:spTree>
    <p:extLst>
      <p:ext uri="{BB962C8B-B14F-4D97-AF65-F5344CB8AC3E}">
        <p14:creationId xmlns:p14="http://schemas.microsoft.com/office/powerpoint/2010/main" val="4276158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DDCE35A80883AF48BE577823264CDBF7" ma:contentTypeVersion="2" ma:contentTypeDescription="צור מסמך חדש." ma:contentTypeScope="" ma:versionID="88e6f7c6bdbe3c852991e211bc043543">
  <xsd:schema xmlns:xsd="http://www.w3.org/2001/XMLSchema" xmlns:xs="http://www.w3.org/2001/XMLSchema" xmlns:p="http://schemas.microsoft.com/office/2006/metadata/properties" xmlns:ns1="http://schemas.microsoft.com/sharepoint/v3" xmlns:ns2="b183249e-a9af-410f-9879-c0a6c7460401" targetNamespace="http://schemas.microsoft.com/office/2006/metadata/properties" ma:root="true" ma:fieldsID="14d9bd6df48e5454dd1971269a8dc2e3" ns1:_="" ns2:_="">
    <xsd:import namespace="http://schemas.microsoft.com/sharepoint/v3"/>
    <xsd:import namespace="b183249e-a9af-410f-9879-c0a6c7460401"/>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מתזמן תאריך התחלה" ma:description="'מתזמן תאריך התחלה' הוא עמודת אתר שיוצרת תכונת הפרסום. היא משמשת לציון התאריך והשעה שבהם יופיע הדף לראשונה בפני מבקרי האתר." ma:hidden="true" ma:internalName="PublishingStartDate">
      <xsd:simpleType>
        <xsd:restriction base="dms:Unknown"/>
      </xsd:simpleType>
    </xsd:element>
    <xsd:element name="PublishingExpirationDate" ma:index="9" nillable="true" ma:displayName="מתזמן תאריך סיום" ma:description="'תזמון תאריך הסיום' הוא עמודת אתר שיוצרת תכונת הפרסום. היא משמשת לציון התאריך והשעה שבהם הדף לא יופיע עוד בפני מבקרי האתר."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183249e-a9af-410f-9879-c0a6c7460401" elementFormDefault="qualified">
    <xsd:import namespace="http://schemas.microsoft.com/office/2006/documentManagement/types"/>
    <xsd:import namespace="http://schemas.microsoft.com/office/infopath/2007/PartnerControls"/>
    <xsd:element name="SharedWithUsers" ma:index="10" nillable="true" ma:displayName="משותף עם"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CEBA164-BFDF-4C6E-A141-DDEA11767B66}"/>
</file>

<file path=customXml/itemProps2.xml><?xml version="1.0" encoding="utf-8"?>
<ds:datastoreItem xmlns:ds="http://schemas.openxmlformats.org/officeDocument/2006/customXml" ds:itemID="{C7937D08-9BEC-4BBB-9682-37EAAAB8DB1C}"/>
</file>

<file path=customXml/itemProps3.xml><?xml version="1.0" encoding="utf-8"?>
<ds:datastoreItem xmlns:ds="http://schemas.openxmlformats.org/officeDocument/2006/customXml" ds:itemID="{9C96B0DB-0AD3-44CD-AFDA-F48F037C02E6}"/>
</file>

<file path=docProps/app.xml><?xml version="1.0" encoding="utf-8"?>
<Properties xmlns="http://schemas.openxmlformats.org/officeDocument/2006/extended-properties" xmlns:vt="http://schemas.openxmlformats.org/officeDocument/2006/docPropsVTypes">
  <Template/>
  <TotalTime>1144</TotalTime>
  <Words>839</Words>
  <Application>Microsoft Office PowerPoint</Application>
  <PresentationFormat>מותאם אישית</PresentationFormat>
  <Paragraphs>108</Paragraphs>
  <Slides>1</Slides>
  <Notes>1</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ערכת נושא Office</vt:lpstr>
      <vt:lpstr> Eat my child, eat! Mother's postpartum change in attachment and body image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dana</dc:creator>
  <cp:lastModifiedBy>Lilac Lev-Ari</cp:lastModifiedBy>
  <cp:revision>131</cp:revision>
  <dcterms:created xsi:type="dcterms:W3CDTF">2012-07-18T19:18:44Z</dcterms:created>
  <dcterms:modified xsi:type="dcterms:W3CDTF">2015-07-29T06:58:42Z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0x010100DDCE35A80883AF48BE577823264CDBF7</vt:lpwstr>
  </property>
</Properties>
</file>