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drawings/drawing2.xml" ContentType="application/vnd.openxmlformats-officedocument.drawingml.chartshapes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handoutMasters/handoutMaster1.xml" ContentType="application/vnd.openxmlformats-officedocument.presentationml.handoutMaster+xml"/>
  <Override PartName="/ppt/charts/colors2.xml" ContentType="application/vnd.ms-office.chartcolorstyle+xml"/>
  <Override PartName="/ppt/charts/style2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1" r:id="rId1"/>
  </p:sldMasterIdLst>
  <p:notesMasterIdLst>
    <p:notesMasterId r:id="rId3"/>
  </p:notesMasterIdLst>
  <p:handoutMasterIdLst>
    <p:handoutMasterId r:id="rId4"/>
  </p:handoutMasterIdLst>
  <p:sldIdLst>
    <p:sldId id="292" r:id="rId2"/>
  </p:sldIdLst>
  <p:sldSz cx="30240288" cy="4140041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19657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3931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58971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7862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9828500" algn="r" defTabSz="3931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11794200" algn="r" defTabSz="3931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13759900" algn="r" defTabSz="3931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15725601" algn="r" defTabSz="3931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040" userDrawn="1">
          <p15:clr>
            <a:srgbClr val="A4A3A4"/>
          </p15:clr>
        </p15:guide>
        <p15:guide id="2" pos="95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003300"/>
    <a:srgbClr val="054A5F"/>
    <a:srgbClr val="02321B"/>
    <a:srgbClr val="4A8672"/>
    <a:srgbClr val="065D74"/>
    <a:srgbClr val="CC3300"/>
    <a:srgbClr val="FF6600"/>
    <a:srgbClr val="8000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544" autoAdjust="0"/>
    <p:restoredTop sz="90090" autoAdjust="0"/>
  </p:normalViewPr>
  <p:slideViewPr>
    <p:cSldViewPr>
      <p:cViewPr>
        <p:scale>
          <a:sx n="25" d="100"/>
          <a:sy n="25" d="100"/>
        </p:scale>
        <p:origin x="869" y="-427"/>
      </p:cViewPr>
      <p:guideLst>
        <p:guide orient="horz" pos="13040"/>
        <p:guide pos="95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88"/>
    </p:cViewPr>
  </p:sorterViewPr>
  <p:notesViewPr>
    <p:cSldViewPr>
      <p:cViewPr varScale="1">
        <p:scale>
          <a:sx n="39" d="100"/>
          <a:sy n="39" d="100"/>
        </p:scale>
        <p:origin x="-1536" y="-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GB" sz="3600" dirty="0">
                <a:solidFill>
                  <a:sysClr val="windowText" lastClr="000000"/>
                </a:solidFill>
                <a:latin typeface="Arial Narrow" panose="020B0606020202030204" pitchFamily="34" charset="0"/>
              </a:rPr>
              <a:t>Explicit Attention </a:t>
            </a:r>
            <a:r>
              <a:rPr lang="en-GB" sz="3600" dirty="0" smtClean="0">
                <a:solidFill>
                  <a:sysClr val="windowText" lastClr="000000"/>
                </a:solidFill>
                <a:latin typeface="Arial Narrow" panose="020B0606020202030204" pitchFamily="34" charset="0"/>
              </a:rPr>
              <a:t>Shift</a:t>
            </a:r>
            <a:endParaRPr lang="en-GB" sz="3600" dirty="0">
              <a:solidFill>
                <a:sysClr val="windowText" lastClr="000000"/>
              </a:solidFill>
              <a:latin typeface="Arial Narrow" panose="020B0606020202030204" pitchFamily="34" charset="0"/>
            </a:endParaRPr>
          </a:p>
        </c:rich>
      </c:tx>
      <c:layout>
        <c:manualLayout>
          <c:xMode val="edge"/>
          <c:yMode val="edge"/>
          <c:x val="0.23432474113240803"/>
          <c:y val="1.2121027441229287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616612282354314E-2"/>
          <c:y val="6.1655005972550643E-2"/>
          <c:w val="0.89114897485137556"/>
          <c:h val="0.81947660954145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Sheet1!$B$11</c:f>
              <c:strCache>
                <c:ptCount val="1"/>
                <c:pt idx="0">
                  <c:v>Positive (n=64-68)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accent6">
                  <a:lumMod val="50000"/>
                </a:schemeClr>
              </a:solidFill>
            </a:ln>
            <a:effectLst/>
            <a:sp3d>
              <a:contourClr>
                <a:schemeClr val="accent6">
                  <a:lumMod val="50000"/>
                </a:schemeClr>
              </a:contourClr>
            </a:sp3d>
          </c:spPr>
          <c:invertIfNegative val="0"/>
          <c:cat>
            <c:strRef>
              <c:f>Sheet1!$C$10:$E$10</c:f>
              <c:strCache>
                <c:ptCount val="3"/>
                <c:pt idx="0">
                  <c:v>Complementary</c:v>
                </c:pt>
                <c:pt idx="1">
                  <c:v>Mixed</c:v>
                </c:pt>
                <c:pt idx="2">
                  <c:v>Arithmetic</c:v>
                </c:pt>
              </c:strCache>
            </c:strRef>
          </c:cat>
          <c:val>
            <c:numRef>
              <c:f>Sheet1!$C$11:$E$11</c:f>
              <c:numCache>
                <c:formatCode>General</c:formatCode>
                <c:ptCount val="3"/>
                <c:pt idx="0">
                  <c:v>4.7699999999999996</c:v>
                </c:pt>
                <c:pt idx="1">
                  <c:v>4.53</c:v>
                </c:pt>
                <c:pt idx="2">
                  <c:v>5.08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63-4F24-9D9D-33F3F361E345}"/>
            </c:ext>
          </c:extLst>
        </c:ser>
        <c:ser>
          <c:idx val="1"/>
          <c:order val="1"/>
          <c:tx>
            <c:strRef>
              <c:f>Sheet1!$B$12</c:f>
              <c:strCache>
                <c:ptCount val="1"/>
                <c:pt idx="0">
                  <c:v>Negative (n=65-67)</c:v>
                </c:pt>
              </c:strCache>
            </c:strRef>
          </c:tx>
          <c:spPr>
            <a:solidFill>
              <a:srgbClr val="2683C6">
                <a:lumMod val="50000"/>
              </a:srgbClr>
            </a:solidFill>
            <a:ln>
              <a:solidFill>
                <a:srgbClr val="92D050"/>
              </a:solidFill>
            </a:ln>
            <a:effectLst/>
            <a:sp3d>
              <a:contourClr>
                <a:srgbClr val="92D050"/>
              </a:contourClr>
            </a:sp3d>
          </c:spPr>
          <c:invertIfNegative val="0"/>
          <c:cat>
            <c:strRef>
              <c:f>Sheet1!$C$10:$E$10</c:f>
              <c:strCache>
                <c:ptCount val="3"/>
                <c:pt idx="0">
                  <c:v>Complementary</c:v>
                </c:pt>
                <c:pt idx="1">
                  <c:v>Mixed</c:v>
                </c:pt>
                <c:pt idx="2">
                  <c:v>Arithmetic</c:v>
                </c:pt>
              </c:strCache>
            </c:strRef>
          </c:cat>
          <c:val>
            <c:numRef>
              <c:f>Sheet1!$C$12:$E$12</c:f>
              <c:numCache>
                <c:formatCode>General</c:formatCode>
                <c:ptCount val="3"/>
                <c:pt idx="0">
                  <c:v>4.74</c:v>
                </c:pt>
                <c:pt idx="1">
                  <c:v>4.3899999999999997</c:v>
                </c:pt>
                <c:pt idx="2">
                  <c:v>4.45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D63-4F24-9D9D-33F3F361E3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5789080"/>
        <c:axId val="295644008"/>
        <c:axId val="0"/>
      </c:bar3DChart>
      <c:catAx>
        <c:axId val="235789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295644008"/>
        <c:crosses val="autoZero"/>
        <c:auto val="1"/>
        <c:lblAlgn val="ctr"/>
        <c:lblOffset val="100"/>
        <c:noMultiLvlLbl val="0"/>
      </c:catAx>
      <c:valAx>
        <c:axId val="295644008"/>
        <c:scaling>
          <c:orientation val="minMax"/>
          <c:max val="7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235789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297778242615314"/>
          <c:y val="0.11338074676149353"/>
          <c:w val="0.63784458157151613"/>
          <c:h val="5.7189437341837644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008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GB" sz="3600">
                <a:solidFill>
                  <a:sysClr val="windowText" lastClr="000000"/>
                </a:solidFill>
                <a:latin typeface="Arial Narrow" panose="020B0606020202030204" pitchFamily="34" charset="0"/>
              </a:rPr>
              <a:t>Implicit Attention Shift</a:t>
            </a:r>
          </a:p>
        </c:rich>
      </c:tx>
      <c:layout>
        <c:manualLayout>
          <c:xMode val="edge"/>
          <c:yMode val="edge"/>
          <c:x val="0.23825016534391535"/>
          <c:y val="2.045361247947455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291256376881229E-2"/>
          <c:y val="4.4449857436885135E-2"/>
          <c:w val="0.89141398524475401"/>
          <c:h val="0.85135765403425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Sheet1!$M$11</c:f>
              <c:strCache>
                <c:ptCount val="1"/>
                <c:pt idx="0">
                  <c:v>Positive (n=68-69)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002060"/>
              </a:solidFill>
            </a:ln>
            <a:effectLst/>
            <a:sp3d>
              <a:contourClr>
                <a:srgbClr val="002060"/>
              </a:contourClr>
            </a:sp3d>
          </c:spPr>
          <c:invertIfNegative val="0"/>
          <c:cat>
            <c:strRef>
              <c:f>Sheet1!$N$10:$P$10</c:f>
              <c:strCache>
                <c:ptCount val="3"/>
                <c:pt idx="0">
                  <c:v>Complementary</c:v>
                </c:pt>
                <c:pt idx="1">
                  <c:v>Control</c:v>
                </c:pt>
                <c:pt idx="2">
                  <c:v>Arithmetic</c:v>
                </c:pt>
              </c:strCache>
            </c:strRef>
          </c:cat>
          <c:val>
            <c:numRef>
              <c:f>Sheet1!$N$11:$P$11</c:f>
              <c:numCache>
                <c:formatCode>General</c:formatCode>
                <c:ptCount val="3"/>
                <c:pt idx="0">
                  <c:v>4.95</c:v>
                </c:pt>
                <c:pt idx="1">
                  <c:v>4.88</c:v>
                </c:pt>
                <c:pt idx="2">
                  <c:v>4.9400000000000004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C6-4A8D-824C-14CC7BE479BD}"/>
            </c:ext>
          </c:extLst>
        </c:ser>
        <c:ser>
          <c:idx val="1"/>
          <c:order val="1"/>
          <c:tx>
            <c:strRef>
              <c:f>Sheet1!$M$12</c:f>
              <c:strCache>
                <c:ptCount val="1"/>
                <c:pt idx="0">
                  <c:v>Negative (n=65-67)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rgbClr val="92D050"/>
              </a:solidFill>
            </a:ln>
            <a:effectLst/>
            <a:sp3d>
              <a:contourClr>
                <a:srgbClr val="92D050"/>
              </a:contourClr>
            </a:sp3d>
          </c:spPr>
          <c:invertIfNegative val="0"/>
          <c:cat>
            <c:strRef>
              <c:f>Sheet1!$N$10:$P$10</c:f>
              <c:strCache>
                <c:ptCount val="3"/>
                <c:pt idx="0">
                  <c:v>Complementary</c:v>
                </c:pt>
                <c:pt idx="1">
                  <c:v>Control</c:v>
                </c:pt>
                <c:pt idx="2">
                  <c:v>Arithmetic</c:v>
                </c:pt>
              </c:strCache>
            </c:strRef>
          </c:cat>
          <c:val>
            <c:numRef>
              <c:f>Sheet1!$N$12:$P$12</c:f>
              <c:numCache>
                <c:formatCode>General</c:formatCode>
                <c:ptCount val="3"/>
                <c:pt idx="0">
                  <c:v>4.54</c:v>
                </c:pt>
                <c:pt idx="1">
                  <c:v>4</c:v>
                </c:pt>
                <c:pt idx="2">
                  <c:v>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BC6-4A8D-824C-14CC7BE479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5819976"/>
        <c:axId val="295818408"/>
        <c:axId val="0"/>
      </c:bar3DChart>
      <c:catAx>
        <c:axId val="295819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295818408"/>
        <c:crosses val="autoZero"/>
        <c:auto val="1"/>
        <c:lblAlgn val="ctr"/>
        <c:lblOffset val="100"/>
        <c:noMultiLvlLbl val="0"/>
      </c:catAx>
      <c:valAx>
        <c:axId val="295818408"/>
        <c:scaling>
          <c:orientation val="minMax"/>
          <c:max val="7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295819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338822751322752"/>
          <c:y val="0.11384277504105091"/>
          <c:w val="0.70298508118093195"/>
          <c:h val="5.7395154742347854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0066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0.38722</cdr:x>
      <cdr:y>0.76499</cdr:y>
    </cdr:from>
    <cdr:to>
      <cdr:x>0.64036</cdr:x>
      <cdr:y>0.83109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2332466" y="5589313"/>
          <a:ext cx="1524817" cy="482954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 dirty="0">
              <a:ln>
                <a:noFill/>
              </a:ln>
              <a:latin typeface="Arial Narrow" panose="020B0606020202030204" pitchFamily="34" charset="0"/>
            </a:rPr>
            <a:t>Cohen's d=</a:t>
          </a:r>
          <a:r>
            <a:rPr lang="en-US" sz="1400" dirty="0">
              <a:ln>
                <a:noFill/>
              </a:ln>
              <a:solidFill>
                <a:schemeClr val="dk1"/>
              </a:solidFill>
              <a:effectLst/>
              <a:latin typeface="Arial Narrow" panose="020B0606020202030204" pitchFamily="34" charset="0"/>
              <a:ea typeface="+mn-ea"/>
              <a:cs typeface="+mn-cs"/>
            </a:rPr>
            <a:t>0.15 ns</a:t>
          </a:r>
          <a:endParaRPr lang="en-GB" sz="1400" dirty="0">
            <a:ln>
              <a:noFill/>
            </a:ln>
            <a:latin typeface="Arial Narrow" panose="020B0606020202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0.08666</cdr:x>
      <cdr:y>0.73991</cdr:y>
    </cdr:from>
    <cdr:to>
      <cdr:x>0.39622</cdr:x>
      <cdr:y>0.7919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524107" y="5407236"/>
          <a:ext cx="1872208" cy="379998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txBody>
        <a:bodyPr xmlns:a="http://schemas.openxmlformats.org/drawingml/2006/main" wrap="square" rtlCol="0" anchor="t"/>
        <a:lstStyle xmlns:a="http://schemas.openxmlformats.org/drawingml/2006/main">
          <a:defPPr>
            <a:defRPr lang="en-US"/>
          </a:defPPr>
          <a:lvl1pPr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1pPr>
          <a:lvl2pPr marL="19657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2pPr>
          <a:lvl3pPr marL="39314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3pPr>
          <a:lvl4pPr marL="58971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4pPr>
          <a:lvl5pPr marL="7862800" algn="r" rtl="1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5pPr>
          <a:lvl6pPr marL="9828500" algn="r" defTabSz="3931400" rtl="1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6pPr>
          <a:lvl7pPr marL="11794200" algn="r" defTabSz="3931400" rtl="1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7pPr>
          <a:lvl8pPr marL="13759900" algn="r" defTabSz="3931400" rtl="1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8pPr>
          <a:lvl9pPr marL="15725601" algn="r" defTabSz="3931400" rtl="1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Cohen's d=</a:t>
          </a:r>
          <a:r>
            <a: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0.49, </a:t>
          </a:r>
          <a:r>
            <a:rPr kumimoji="0" lang="en-US" sz="14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p &lt; </a:t>
          </a: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.</a:t>
          </a:r>
          <a:r>
            <a: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005</a:t>
          </a:r>
          <a:endParaRPr kumimoji="0" lang="en-GB" sz="1400" b="0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Arial Narrow" panose="020B0606020202030204" pitchFamily="34" charset="0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0.39622</cdr:x>
      <cdr:y>0.73836</cdr:y>
    </cdr:from>
    <cdr:to>
      <cdr:x>0.70577</cdr:x>
      <cdr:y>0.79036</cdr:y>
    </cdr:to>
    <cdr:sp macro="" textlink="">
      <cdr:nvSpPr>
        <cdr:cNvPr id="3" name="TextBox 3"/>
        <cdr:cNvSpPr txBox="1"/>
      </cdr:nvSpPr>
      <cdr:spPr>
        <a:xfrm xmlns:a="http://schemas.openxmlformats.org/drawingml/2006/main">
          <a:off x="2396315" y="5395936"/>
          <a:ext cx="1872208" cy="379998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Cohen's </a:t>
          </a:r>
          <a:r>
            <a: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d=</a:t>
          </a:r>
          <a:r>
            <a: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1.03, </a:t>
          </a:r>
          <a:r>
            <a:rPr kumimoji="0" lang="en-US" sz="14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p &lt; </a:t>
          </a: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.</a:t>
          </a:r>
          <a:r>
            <a: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001</a:t>
          </a:r>
          <a:endParaRPr kumimoji="0" lang="en-GB" sz="1400" b="0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Arial Narrow" panose="020B0606020202030204" pitchFamily="34" charset="0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0.69044</cdr:x>
      <cdr:y>0.73879</cdr:y>
    </cdr:from>
    <cdr:to>
      <cdr:x>1</cdr:x>
      <cdr:y>0.79079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175792" y="5399106"/>
          <a:ext cx="1872208" cy="379998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Cohen's d=</a:t>
          </a:r>
          <a:r>
            <a: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0.92, </a:t>
          </a:r>
          <a:r>
            <a:rPr kumimoji="0" lang="en-US" sz="14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p &lt; </a:t>
          </a:r>
          <a:r>
            <a: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.</a:t>
          </a:r>
          <a:r>
            <a: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rPr>
            <a:t>001</a:t>
          </a:r>
          <a:endParaRPr kumimoji="0" lang="en-GB" sz="1400" b="0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Arial Narrow" panose="020B0606020202030204" pitchFamily="34" charset="0"/>
            <a:ea typeface="+mn-ea"/>
            <a:cs typeface="+mn-cs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CAA1AFF2-A59B-4144-ADE0-67B37BBCED17}" type="datetimeFigureOut">
              <a:rPr lang="he-IL"/>
              <a:pPr>
                <a:defRPr/>
              </a:pPr>
              <a:t>ה'/חשון/תשע"ח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7465D347-6E25-4826-B9D1-9D385AFB320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6567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78050" y="685800"/>
            <a:ext cx="25019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3428657A-7C40-4A36-9D95-6C2FD2A857C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589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kumimoji="1" sz="5122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1965700" algn="r" rtl="1" eaLnBrk="0" fontAlgn="base" hangingPunct="0">
      <a:spcBef>
        <a:spcPct val="30000"/>
      </a:spcBef>
      <a:spcAft>
        <a:spcPct val="0"/>
      </a:spcAft>
      <a:defRPr kumimoji="1" sz="5122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3931400" algn="r" rtl="1" eaLnBrk="0" fontAlgn="base" hangingPunct="0">
      <a:spcBef>
        <a:spcPct val="30000"/>
      </a:spcBef>
      <a:spcAft>
        <a:spcPct val="0"/>
      </a:spcAft>
      <a:defRPr kumimoji="1" sz="5122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5897100" algn="r" rtl="1" eaLnBrk="0" fontAlgn="base" hangingPunct="0">
      <a:spcBef>
        <a:spcPct val="30000"/>
      </a:spcBef>
      <a:spcAft>
        <a:spcPct val="0"/>
      </a:spcAft>
      <a:defRPr kumimoji="1" sz="5122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7862800" algn="r" rtl="1" eaLnBrk="0" fontAlgn="base" hangingPunct="0">
      <a:spcBef>
        <a:spcPct val="30000"/>
      </a:spcBef>
      <a:spcAft>
        <a:spcPct val="0"/>
      </a:spcAft>
      <a:defRPr kumimoji="1" sz="5122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9828500" algn="r" defTabSz="3931400" rtl="1" eaLnBrk="1" latinLnBrk="0" hangingPunct="1">
      <a:defRPr sz="5122" kern="1200">
        <a:solidFill>
          <a:schemeClr val="tx1"/>
        </a:solidFill>
        <a:latin typeface="+mn-lt"/>
        <a:ea typeface="+mn-ea"/>
        <a:cs typeface="+mn-cs"/>
      </a:defRPr>
    </a:lvl6pPr>
    <a:lvl7pPr marL="11794200" algn="r" defTabSz="3931400" rtl="1" eaLnBrk="1" latinLnBrk="0" hangingPunct="1">
      <a:defRPr sz="5122" kern="1200">
        <a:solidFill>
          <a:schemeClr val="tx1"/>
        </a:solidFill>
        <a:latin typeface="+mn-lt"/>
        <a:ea typeface="+mn-ea"/>
        <a:cs typeface="+mn-cs"/>
      </a:defRPr>
    </a:lvl7pPr>
    <a:lvl8pPr marL="13759900" algn="r" defTabSz="3931400" rtl="1" eaLnBrk="1" latinLnBrk="0" hangingPunct="1">
      <a:defRPr sz="5122" kern="1200">
        <a:solidFill>
          <a:schemeClr val="tx1"/>
        </a:solidFill>
        <a:latin typeface="+mn-lt"/>
        <a:ea typeface="+mn-ea"/>
        <a:cs typeface="+mn-cs"/>
      </a:defRPr>
    </a:lvl8pPr>
    <a:lvl9pPr marL="15725601" algn="r" defTabSz="3931400" rtl="1" eaLnBrk="1" latinLnBrk="0" hangingPunct="1">
      <a:defRPr sz="51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8050" y="685800"/>
            <a:ext cx="2501900" cy="3429000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0328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80058" y="38690319"/>
            <a:ext cx="27468262" cy="6900069"/>
          </a:xfrm>
        </p:spPr>
        <p:txBody>
          <a:bodyPr>
            <a:noAutofit/>
          </a:bodyPr>
          <a:lstStyle>
            <a:lvl1pPr marL="0" indent="0" algn="ctr">
              <a:buNone/>
              <a:defRPr sz="9355" spc="425" baseline="0">
                <a:solidFill>
                  <a:schemeClr val="tx2"/>
                </a:solidFill>
              </a:defRPr>
            </a:lvl1pPr>
            <a:lvl2pPr marL="1944746" indent="0" algn="ctr">
              <a:buNone/>
            </a:lvl2pPr>
            <a:lvl3pPr marL="3889492" indent="0" algn="ctr">
              <a:buNone/>
            </a:lvl3pPr>
            <a:lvl4pPr marL="5834238" indent="0" algn="ctr">
              <a:buNone/>
            </a:lvl4pPr>
            <a:lvl5pPr marL="7778983" indent="0" algn="ctr">
              <a:buNone/>
            </a:lvl5pPr>
            <a:lvl6pPr marL="9723730" indent="0" algn="ctr">
              <a:buNone/>
            </a:lvl6pPr>
            <a:lvl7pPr marL="11668475" indent="0" algn="ctr">
              <a:buNone/>
            </a:lvl7pPr>
            <a:lvl8pPr marL="13613221" indent="0" algn="ctr">
              <a:buNone/>
            </a:lvl8pPr>
            <a:lvl9pPr marL="15557968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1837680" y="1978126"/>
            <a:ext cx="27468262" cy="1196012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20465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840384" y="21431422"/>
            <a:ext cx="9828094" cy="9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571811" y="21431422"/>
            <a:ext cx="9828094" cy="9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>
          <a:xfrm>
            <a:off x="0" y="39081991"/>
            <a:ext cx="30240288" cy="231842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 </a:t>
            </a:r>
          </a:p>
          <a:p>
            <a:pPr rtl="0"/>
            <a:r>
              <a:rPr lang="en-US" sz="5400" b="1" dirty="0" smtClean="0">
                <a:solidFill>
                  <a:schemeClr val="accent4">
                    <a:lumMod val="50000"/>
                  </a:schemeClr>
                </a:solidFill>
                <a:latin typeface="Tempus Sans ITC" pitchFamily="82" charset="0"/>
              </a:rPr>
              <a:t>Kreiner &amp; Gamliel, The role of attention in attribute framing bias, </a:t>
            </a:r>
            <a:r>
              <a:rPr lang="en-US" sz="5400" b="1" dirty="0" err="1" smtClean="0">
                <a:solidFill>
                  <a:schemeClr val="accent4">
                    <a:lumMod val="50000"/>
                  </a:schemeClr>
                </a:solidFill>
                <a:latin typeface="Tempus Sans ITC" pitchFamily="82" charset="0"/>
              </a:rPr>
              <a:t>ESCoP</a:t>
            </a:r>
            <a:r>
              <a:rPr lang="en-US" sz="5400" b="1" dirty="0" smtClean="0">
                <a:solidFill>
                  <a:schemeClr val="accent4">
                    <a:lumMod val="50000"/>
                  </a:schemeClr>
                </a:solidFill>
                <a:latin typeface="Tempus Sans ITC" pitchFamily="82" charset="0"/>
              </a:rPr>
              <a:t> 2017, Potsdam</a:t>
            </a:r>
            <a:endParaRPr lang="en-US" sz="5400" b="1" dirty="0">
              <a:solidFill>
                <a:schemeClr val="accent4">
                  <a:lumMod val="50000"/>
                </a:schemeClr>
              </a:solidFill>
              <a:latin typeface="Tempus Sans ITC" pitchFamily="82" charset="0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3E87E-622B-4E1C-B5C1-4CA4DC6A1B2C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6"/>
          <p:cNvSpPr txBox="1">
            <a:spLocks/>
          </p:cNvSpPr>
          <p:nvPr userDrawn="1"/>
        </p:nvSpPr>
        <p:spPr>
          <a:xfrm>
            <a:off x="0" y="39081991"/>
            <a:ext cx="30240288" cy="2318423"/>
          </a:xfrm>
          <a:prstGeom prst="rect">
            <a:avLst/>
          </a:prstGeom>
        </p:spPr>
        <p:txBody>
          <a:bodyPr vert="horz" lIns="388941" tIns="194470" rIns="388941" bIns="194470" anchor="ctr" anchorCtr="0"/>
          <a:lstStyle>
            <a:lvl1pPr algn="ctr">
              <a:defRPr/>
            </a:lvl1pPr>
          </a:lstStyle>
          <a:p>
            <a:pPr marL="0" marR="0" lvl="0" indent="0" algn="ctr" defTabSz="3889492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ctr" defTabSz="388949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The Secret Life of Unused Language Education, TA university, </a:t>
            </a:r>
            <a:r>
              <a:rPr kumimoji="0" lang="en-US" sz="5067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Kreiner</a:t>
            </a: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 2013</a:t>
            </a:r>
            <a:endParaRPr kumimoji="0" lang="en-US" sz="5067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empus Sans ITC" pitchFamily="82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24208" y="1657940"/>
            <a:ext cx="6804066" cy="3532451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015" y="1657940"/>
            <a:ext cx="19908190" cy="35324519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3E87E-622B-4E1C-B5C1-4CA4DC6A1B2C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6"/>
          <p:cNvSpPr txBox="1">
            <a:spLocks/>
          </p:cNvSpPr>
          <p:nvPr userDrawn="1"/>
        </p:nvSpPr>
        <p:spPr>
          <a:xfrm>
            <a:off x="0" y="39081991"/>
            <a:ext cx="30240288" cy="2318423"/>
          </a:xfrm>
          <a:prstGeom prst="rect">
            <a:avLst/>
          </a:prstGeom>
        </p:spPr>
        <p:txBody>
          <a:bodyPr vert="horz" lIns="388941" tIns="194470" rIns="388941" bIns="194470" anchor="ctr" anchorCtr="0"/>
          <a:lstStyle>
            <a:lvl1pPr algn="ctr">
              <a:defRPr/>
            </a:lvl1pPr>
          </a:lstStyle>
          <a:p>
            <a:pPr marL="0" marR="0" lvl="0" indent="0" algn="ctr" defTabSz="3889492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ctr" defTabSz="388949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The Secret Life of Unused Language Education, TA university, </a:t>
            </a:r>
            <a:r>
              <a:rPr kumimoji="0" lang="en-US" sz="5067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Kreiner</a:t>
            </a: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 2013</a:t>
            </a:r>
            <a:endParaRPr kumimoji="0" lang="en-US" sz="5067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empus Sans ITC" pitchFamily="82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1088121" y="26797273"/>
            <a:ext cx="27216259" cy="2760027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0B3E87E-622B-4E1C-B5C1-4CA4DC6A1B2C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Footer Placeholder 16"/>
          <p:cNvSpPr txBox="1">
            <a:spLocks/>
          </p:cNvSpPr>
          <p:nvPr userDrawn="1"/>
        </p:nvSpPr>
        <p:spPr>
          <a:xfrm>
            <a:off x="0" y="39786518"/>
            <a:ext cx="30240288" cy="1613896"/>
          </a:xfrm>
          <a:prstGeom prst="rect">
            <a:avLst/>
          </a:prstGeom>
        </p:spPr>
        <p:txBody>
          <a:bodyPr vert="horz" lIns="388941" tIns="194470" rIns="388941" bIns="194470" anchor="ctr" anchorCtr="0"/>
          <a:lstStyle>
            <a:lvl1pPr algn="ctr">
              <a:defRPr/>
            </a:lvl1pPr>
          </a:lstStyle>
          <a:p>
            <a:pPr marL="0" marR="0" lvl="0" indent="0" algn="ctr" defTabSz="3889492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ctr" defTabSz="388949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88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Bilingual Acquisition of Gender agreement, AMLaP2015, Malta</a:t>
            </a:r>
            <a:endParaRPr kumimoji="0" lang="en-US" sz="4288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empus Sans ITC" pitchFamily="82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023" y="21160211"/>
            <a:ext cx="26208249" cy="8280083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20465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023" y="29935699"/>
            <a:ext cx="26208249" cy="5944659"/>
          </a:xfrm>
        </p:spPr>
        <p:txBody>
          <a:bodyPr anchor="t"/>
          <a:lstStyle>
            <a:lvl1pPr marL="0" indent="0">
              <a:buNone/>
              <a:defRPr sz="8478" spc="425" baseline="0">
                <a:solidFill>
                  <a:schemeClr val="tx2"/>
                </a:solidFill>
              </a:defRPr>
            </a:lvl1pPr>
            <a:lvl2pPr>
              <a:buNone/>
              <a:defRPr sz="7601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6822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5944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5944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268023" y="29682929"/>
            <a:ext cx="26208249" cy="25964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16"/>
          <p:cNvSpPr txBox="1">
            <a:spLocks/>
          </p:cNvSpPr>
          <p:nvPr userDrawn="1"/>
        </p:nvSpPr>
        <p:spPr>
          <a:xfrm>
            <a:off x="0" y="39081991"/>
            <a:ext cx="30240288" cy="2318423"/>
          </a:xfrm>
          <a:prstGeom prst="rect">
            <a:avLst/>
          </a:prstGeom>
        </p:spPr>
        <p:txBody>
          <a:bodyPr vert="horz" lIns="388941" tIns="194470" rIns="388941" bIns="194470" anchor="ctr" anchorCtr="0"/>
          <a:lstStyle>
            <a:lvl1pPr algn="ctr">
              <a:defRPr/>
            </a:lvl1pPr>
          </a:lstStyle>
          <a:p>
            <a:pPr marL="0" marR="0" lvl="0" indent="0" algn="ctr" defTabSz="3889492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ctr" defTabSz="388949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The Secret Life of Unused Language Education, TA university, </a:t>
            </a:r>
            <a:r>
              <a:rPr kumimoji="0" lang="en-US" sz="5067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Kreiner</a:t>
            </a: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 2013</a:t>
            </a:r>
            <a:endParaRPr kumimoji="0" lang="en-US" sz="5067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empus Sans ITC" pitchFamily="82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3E87E-622B-4E1C-B5C1-4CA4DC6A1B2C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12014" y="9200092"/>
            <a:ext cx="13426688" cy="2760027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15372146" y="9200092"/>
            <a:ext cx="13426688" cy="2760027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Footer Placeholder 16"/>
          <p:cNvSpPr txBox="1">
            <a:spLocks/>
          </p:cNvSpPr>
          <p:nvPr userDrawn="1"/>
        </p:nvSpPr>
        <p:spPr>
          <a:xfrm>
            <a:off x="0" y="39081991"/>
            <a:ext cx="30240288" cy="2318423"/>
          </a:xfrm>
          <a:prstGeom prst="rect">
            <a:avLst/>
          </a:prstGeom>
        </p:spPr>
        <p:txBody>
          <a:bodyPr vert="horz" lIns="388941" tIns="194470" rIns="388941" bIns="194470" anchor="ctr" anchorCtr="0"/>
          <a:lstStyle>
            <a:lvl1pPr algn="ctr">
              <a:defRPr/>
            </a:lvl1pPr>
          </a:lstStyle>
          <a:p>
            <a:pPr marL="0" marR="0" lvl="0" indent="0" algn="ctr" defTabSz="3889492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ctr" defTabSz="388949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The Secret Life of Unused Language Education, TA university, </a:t>
            </a:r>
            <a:r>
              <a:rPr kumimoji="0" lang="en-US" sz="5067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Kreiner</a:t>
            </a: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 2013</a:t>
            </a:r>
            <a:endParaRPr kumimoji="0" lang="en-US" sz="5067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empus Sans ITC" pitchFamily="82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3E87E-622B-4E1C-B5C1-4CA4DC6A1B2C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014" y="8449072"/>
            <a:ext cx="13361379" cy="4600045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399127" tIns="199563" rIns="399127" bIns="199563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1109" b="1">
                <a:solidFill>
                  <a:schemeClr val="tx2"/>
                </a:solidFill>
              </a:defRPr>
            </a:lvl1pPr>
            <a:lvl2pPr>
              <a:buNone/>
              <a:defRPr sz="8478" b="1"/>
            </a:lvl2pPr>
            <a:lvl3pPr>
              <a:buNone/>
              <a:defRPr sz="7601" b="1"/>
            </a:lvl3pPr>
            <a:lvl4pPr>
              <a:buNone/>
              <a:defRPr sz="6822" b="1"/>
            </a:lvl4pPr>
            <a:lvl5pPr>
              <a:buNone/>
              <a:defRPr sz="6822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1512014" y="13292418"/>
            <a:ext cx="13356128" cy="236258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15377397" y="13292418"/>
            <a:ext cx="13356128" cy="236258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15" y="938410"/>
            <a:ext cx="27216259" cy="6900069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15372147" y="8449072"/>
            <a:ext cx="13361379" cy="4600045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399127" tIns="199563" rIns="399127" bIns="199563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1109" b="1" baseline="0">
                <a:solidFill>
                  <a:schemeClr val="tx2"/>
                </a:solidFill>
              </a:defRPr>
            </a:lvl1pPr>
            <a:lvl2pPr>
              <a:buNone/>
              <a:defRPr sz="8478" b="1"/>
            </a:lvl2pPr>
            <a:lvl3pPr>
              <a:buNone/>
              <a:defRPr sz="7601" b="1"/>
            </a:lvl3pPr>
            <a:lvl4pPr>
              <a:buNone/>
              <a:defRPr sz="6822" b="1"/>
            </a:lvl4pPr>
            <a:lvl5pPr>
              <a:buNone/>
              <a:defRPr sz="6822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861726" y="13161559"/>
            <a:ext cx="12398518" cy="9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5724950" y="13161559"/>
            <a:ext cx="12398518" cy="9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16"/>
          <p:cNvSpPr txBox="1">
            <a:spLocks/>
          </p:cNvSpPr>
          <p:nvPr userDrawn="1"/>
        </p:nvSpPr>
        <p:spPr>
          <a:xfrm>
            <a:off x="0" y="39081991"/>
            <a:ext cx="30240288" cy="2318423"/>
          </a:xfrm>
          <a:prstGeom prst="rect">
            <a:avLst/>
          </a:prstGeom>
        </p:spPr>
        <p:txBody>
          <a:bodyPr vert="horz" lIns="388941" tIns="194470" rIns="388941" bIns="194470" anchor="ctr" anchorCtr="0"/>
          <a:lstStyle>
            <a:lvl1pPr algn="ctr">
              <a:defRPr/>
            </a:lvl1pPr>
          </a:lstStyle>
          <a:p>
            <a:pPr marL="0" marR="0" lvl="0" indent="0" algn="ctr" defTabSz="3889492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ctr" defTabSz="388949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The Secret Life of Unused Language Education, TA university, </a:t>
            </a:r>
            <a:r>
              <a:rPr kumimoji="0" lang="en-US" sz="5067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Kreiner</a:t>
            </a: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 2013</a:t>
            </a:r>
            <a:endParaRPr kumimoji="0" lang="en-US" sz="5067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empus Sans ITC" pitchFamily="82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3E87E-622B-4E1C-B5C1-4CA4DC6A1B2C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16"/>
          <p:cNvSpPr txBox="1">
            <a:spLocks/>
          </p:cNvSpPr>
          <p:nvPr userDrawn="1"/>
        </p:nvSpPr>
        <p:spPr>
          <a:xfrm>
            <a:off x="0" y="39081991"/>
            <a:ext cx="30240288" cy="2318423"/>
          </a:xfrm>
          <a:prstGeom prst="rect">
            <a:avLst/>
          </a:prstGeom>
        </p:spPr>
        <p:txBody>
          <a:bodyPr vert="horz" lIns="388941" tIns="194470" rIns="388941" bIns="194470" anchor="ctr" anchorCtr="0"/>
          <a:lstStyle>
            <a:lvl1pPr algn="ctr">
              <a:defRPr/>
            </a:lvl1pPr>
          </a:lstStyle>
          <a:p>
            <a:pPr marL="0" marR="0" lvl="0" indent="0" algn="ctr" defTabSz="3889492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ctr" defTabSz="388949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The Secret Life of Unused Language Education, TA university, </a:t>
            </a:r>
            <a:r>
              <a:rPr kumimoji="0" lang="en-US" sz="5067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Kreiner</a:t>
            </a: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 2013</a:t>
            </a:r>
            <a:endParaRPr kumimoji="0" lang="en-US" sz="5067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empus Sans ITC" pitchFamily="82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6"/>
          <p:cNvSpPr txBox="1">
            <a:spLocks/>
          </p:cNvSpPr>
          <p:nvPr userDrawn="1"/>
        </p:nvSpPr>
        <p:spPr>
          <a:xfrm>
            <a:off x="0" y="39081991"/>
            <a:ext cx="30240288" cy="2318423"/>
          </a:xfrm>
          <a:prstGeom prst="rect">
            <a:avLst/>
          </a:prstGeom>
        </p:spPr>
        <p:txBody>
          <a:bodyPr vert="horz" lIns="388941" tIns="194470" rIns="388941" bIns="194470" anchor="ctr" anchorCtr="0"/>
          <a:lstStyle>
            <a:lvl1pPr algn="ctr">
              <a:defRPr/>
            </a:lvl1pPr>
          </a:lstStyle>
          <a:p>
            <a:pPr marL="0" marR="0" lvl="0" indent="0" algn="ctr" defTabSz="3889492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944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erlin Sans FB" pitchFamily="34" charset="0"/>
                <a:ea typeface="+mn-ea"/>
                <a:cs typeface="Arial" pitchFamily="34" charset="0"/>
              </a:rPr>
              <a:t> TOT, </a:t>
            </a:r>
            <a:r>
              <a:rPr kumimoji="0" lang="en-US" sz="5944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erlin Sans FB" pitchFamily="34" charset="0"/>
                <a:ea typeface="+mn-ea"/>
                <a:cs typeface="Arial" pitchFamily="34" charset="0"/>
              </a:rPr>
              <a:t>Kreiner</a:t>
            </a:r>
            <a:r>
              <a:rPr kumimoji="0" lang="en-US" sz="5944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erlin Sans FB" pitchFamily="34" charset="0"/>
                <a:ea typeface="+mn-ea"/>
                <a:cs typeface="Arial" pitchFamily="34" charset="0"/>
              </a:rPr>
              <a:t> &amp; </a:t>
            </a:r>
            <a:r>
              <a:rPr kumimoji="0" lang="en-US" sz="5944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erlin Sans FB" pitchFamily="34" charset="0"/>
                <a:ea typeface="+mn-ea"/>
                <a:cs typeface="Arial" pitchFamily="34" charset="0"/>
              </a:rPr>
              <a:t>Degani</a:t>
            </a:r>
            <a:r>
              <a:rPr kumimoji="0" lang="en-US" sz="5944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erlin Sans FB" pitchFamily="34" charset="0"/>
                <a:ea typeface="+mn-ea"/>
                <a:cs typeface="Arial" pitchFamily="34" charset="0"/>
              </a:rPr>
              <a:t>, Script 2014, Haifa</a:t>
            </a:r>
            <a:endParaRPr kumimoji="0" lang="en-US" sz="5944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Berlin Sans FB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1512015" y="2760028"/>
            <a:ext cx="20664196" cy="3450034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2428213" y="9660098"/>
            <a:ext cx="6562143" cy="22540225"/>
          </a:xfrm>
        </p:spPr>
        <p:txBody>
          <a:bodyPr tIns="199563" bIns="199563" anchor="t" anchorCtr="0"/>
          <a:lstStyle>
            <a:lvl1pPr marL="0" indent="0">
              <a:lnSpc>
                <a:spcPct val="125000"/>
              </a:lnSpc>
              <a:spcAft>
                <a:spcPts val="4254"/>
              </a:spcAft>
              <a:buNone/>
              <a:defRPr sz="6822">
                <a:solidFill>
                  <a:schemeClr val="tx2"/>
                </a:solidFill>
              </a:defRPr>
            </a:lvl1pPr>
            <a:lvl2pPr>
              <a:buNone/>
              <a:defRPr sz="5067"/>
            </a:lvl2pPr>
            <a:lvl3pPr>
              <a:buNone/>
              <a:defRPr sz="4288"/>
            </a:lvl3pPr>
            <a:lvl4pPr>
              <a:buNone/>
              <a:defRPr sz="3801"/>
            </a:lvl4pPr>
            <a:lvl5pPr>
              <a:buNone/>
              <a:defRPr sz="380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22428214" y="2760028"/>
            <a:ext cx="6552062" cy="6440064"/>
          </a:xfrm>
        </p:spPr>
        <p:txBody>
          <a:bodyPr lIns="399127" tIns="399127" anchor="b" anchorCtr="0"/>
          <a:lstStyle>
            <a:lvl1pPr algn="l">
              <a:buNone/>
              <a:defRPr sz="7601" b="1" spc="-213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0B3E87E-622B-4E1C-B5C1-4CA4DC6A1B2C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1" name="Footer Placeholder 16"/>
          <p:cNvSpPr txBox="1">
            <a:spLocks/>
          </p:cNvSpPr>
          <p:nvPr userDrawn="1"/>
        </p:nvSpPr>
        <p:spPr>
          <a:xfrm>
            <a:off x="0" y="39081991"/>
            <a:ext cx="30240288" cy="2318423"/>
          </a:xfrm>
          <a:prstGeom prst="rect">
            <a:avLst/>
          </a:prstGeom>
        </p:spPr>
        <p:txBody>
          <a:bodyPr vert="horz" lIns="388941" tIns="194470" rIns="388941" bIns="194470" anchor="ctr" anchorCtr="0"/>
          <a:lstStyle>
            <a:lvl1pPr algn="ctr">
              <a:defRPr/>
            </a:lvl1pPr>
          </a:lstStyle>
          <a:p>
            <a:pPr marL="0" marR="0" lvl="0" indent="0" algn="ctr" defTabSz="3889492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ctr" defTabSz="388949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The Secret Life of Unused Language Education, TA university, </a:t>
            </a:r>
            <a:r>
              <a:rPr kumimoji="0" lang="en-US" sz="5067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Kreiner</a:t>
            </a:r>
            <a:r>
              <a:rPr kumimoji="0" lang="en-US" sz="50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empus Sans ITC" pitchFamily="82" charset="0"/>
                <a:ea typeface="+mn-ea"/>
                <a:cs typeface="Arial" pitchFamily="34" charset="0"/>
              </a:rPr>
              <a:t> 2013</a:t>
            </a:r>
            <a:endParaRPr kumimoji="0" lang="en-US" sz="5067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empus Sans ITC" pitchFamily="82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24208" y="2760028"/>
            <a:ext cx="6804066" cy="6440064"/>
          </a:xfrm>
        </p:spPr>
        <p:txBody>
          <a:bodyPr lIns="399127" tIns="399127" anchor="b" anchorCtr="0"/>
          <a:lstStyle>
            <a:lvl1pPr algn="l">
              <a:buNone/>
              <a:defRPr sz="7601" b="1" spc="-213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420" y="5920465"/>
            <a:ext cx="28932203" cy="34775864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13546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24208" y="9660097"/>
            <a:ext cx="6804066" cy="26680266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4254"/>
              </a:spcAft>
              <a:buFontTx/>
              <a:buNone/>
              <a:defRPr sz="6822" b="0">
                <a:solidFill>
                  <a:schemeClr val="tx2"/>
                </a:solidFill>
              </a:defRPr>
            </a:lvl1pPr>
            <a:lvl2pPr>
              <a:defRPr sz="5067"/>
            </a:lvl2pPr>
            <a:lvl3pPr>
              <a:defRPr sz="4288"/>
            </a:lvl3pPr>
            <a:lvl4pPr>
              <a:defRPr sz="3801"/>
            </a:lvl4pPr>
            <a:lvl5pPr>
              <a:defRPr sz="380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2" name="Footer Placeholder 16"/>
          <p:cNvSpPr txBox="1">
            <a:spLocks/>
          </p:cNvSpPr>
          <p:nvPr userDrawn="1"/>
        </p:nvSpPr>
        <p:spPr>
          <a:xfrm>
            <a:off x="504007" y="39682001"/>
            <a:ext cx="30240288" cy="2318423"/>
          </a:xfrm>
          <a:prstGeom prst="rect">
            <a:avLst/>
          </a:prstGeom>
        </p:spPr>
        <p:txBody>
          <a:bodyPr vert="horz" lIns="388941" tIns="194470" rIns="388941" bIns="194470" anchor="ctr" anchorCtr="0"/>
          <a:lstStyle>
            <a:lvl1pPr algn="ctr">
              <a:defRPr/>
            </a:lvl1pPr>
          </a:lstStyle>
          <a:p>
            <a:pPr marL="0" marR="0" lvl="0" indent="0" algn="ctr" defTabSz="3889492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944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erlin Sans FB" pitchFamily="34" charset="0"/>
                <a:ea typeface="+mn-ea"/>
                <a:cs typeface="Arial" pitchFamily="34" charset="0"/>
              </a:rPr>
              <a:t> TOT, </a:t>
            </a:r>
            <a:r>
              <a:rPr kumimoji="0" lang="en-US" sz="5944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erlin Sans FB" pitchFamily="34" charset="0"/>
                <a:ea typeface="+mn-ea"/>
                <a:cs typeface="Arial" pitchFamily="34" charset="0"/>
              </a:rPr>
              <a:t>Kreiner</a:t>
            </a:r>
            <a:r>
              <a:rPr kumimoji="0" lang="en-US" sz="5944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erlin Sans FB" pitchFamily="34" charset="0"/>
                <a:ea typeface="+mn-ea"/>
                <a:cs typeface="Arial" pitchFamily="34" charset="0"/>
              </a:rPr>
              <a:t> &amp; </a:t>
            </a:r>
            <a:r>
              <a:rPr kumimoji="0" lang="en-US" sz="5944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erlin Sans FB" pitchFamily="34" charset="0"/>
                <a:ea typeface="+mn-ea"/>
                <a:cs typeface="Arial" pitchFamily="34" charset="0"/>
              </a:rPr>
              <a:t>Degani</a:t>
            </a:r>
            <a:r>
              <a:rPr kumimoji="0" lang="en-US" sz="5944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erlin Sans FB" pitchFamily="34" charset="0"/>
                <a:ea typeface="+mn-ea"/>
                <a:cs typeface="Arial" pitchFamily="34" charset="0"/>
              </a:rPr>
              <a:t>, Script 2014, Haifa</a:t>
            </a:r>
            <a:endParaRPr kumimoji="0" lang="en-US" sz="5944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Berlin Sans FB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24480203" y="19044213"/>
            <a:ext cx="27216259" cy="28242368"/>
          </a:xfrm>
          <a:prstGeom prst="rect">
            <a:avLst/>
          </a:prstGeom>
        </p:spPr>
        <p:txBody>
          <a:bodyPr vert="horz" lIns="399127" tIns="199563" rIns="399127" bIns="199563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19152185" y="37450332"/>
            <a:ext cx="8568081" cy="2318423"/>
          </a:xfrm>
          <a:prstGeom prst="rect">
            <a:avLst/>
          </a:prstGeom>
        </p:spPr>
        <p:txBody>
          <a:bodyPr vert="horz" lIns="399127" tIns="199563" rIns="399127" bIns="199563" anchor="ctr" anchorCtr="0"/>
          <a:lstStyle>
            <a:lvl1pPr algn="l" eaLnBrk="1" latinLnBrk="0" hangingPunct="1">
              <a:defRPr kumimoji="0" sz="5067">
                <a:solidFill>
                  <a:schemeClr val="tx2"/>
                </a:solidFill>
              </a:defRPr>
            </a:lvl1pPr>
          </a:lstStyle>
          <a:p>
            <a:fld id="{B41ABA4E-CD72-497B-97AA-7213B3980F6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056069" y="37450332"/>
            <a:ext cx="11844113" cy="2318423"/>
          </a:xfrm>
          <a:prstGeom prst="rect">
            <a:avLst/>
          </a:prstGeom>
        </p:spPr>
        <p:txBody>
          <a:bodyPr vert="horz" lIns="399127" tIns="199563" rIns="399127" bIns="199563" anchor="ctr" anchorCtr="0"/>
          <a:lstStyle>
            <a:lvl1pPr algn="r" eaLnBrk="1" latinLnBrk="0" hangingPunct="1">
              <a:defRPr kumimoji="0" sz="5067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27814766" y="37316700"/>
            <a:ext cx="2016019" cy="2760028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6822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B3E87E-622B-4E1C-B5C1-4CA4DC6A1B2C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512015" y="920010"/>
            <a:ext cx="27216259" cy="7360073"/>
          </a:xfrm>
          <a:prstGeom prst="rect">
            <a:avLst/>
          </a:prstGeom>
          <a:ln w="6350" cap="rnd">
            <a:noFill/>
          </a:ln>
        </p:spPr>
        <p:txBody>
          <a:bodyPr vert="horz" lIns="399127" tIns="199563" rIns="399127" bIns="199563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</p:sldLayoutIdLst>
  <p:transition spd="med">
    <p:push dir="d"/>
  </p:transition>
  <p:timing>
    <p:tnLst>
      <p:par>
        <p:cTn id="1" dur="indefinite" restart="never" nodeType="tmRoot"/>
      </p:par>
    </p:tnLst>
  </p:timing>
  <p:hf sldNum="0" hdr="0" ftr="0"/>
  <p:txStyles>
    <p:titleStyle>
      <a:lvl1pPr algn="l" rtl="1" eaLnBrk="1" latinLnBrk="0" hangingPunct="1">
        <a:spcBef>
          <a:spcPct val="0"/>
        </a:spcBef>
        <a:buNone/>
        <a:defRPr kumimoji="0" lang="en-US" sz="17833" b="0" kern="1200" spc="-425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1166848" indent="-1166848" algn="r" rtl="1" eaLnBrk="1" latinLnBrk="0" hangingPunct="1">
        <a:spcBef>
          <a:spcPts val="2552"/>
        </a:spcBef>
        <a:buClr>
          <a:schemeClr val="accent2"/>
        </a:buClr>
        <a:buSzPct val="85000"/>
        <a:buFont typeface="Wingdings 2"/>
        <a:buChar char=""/>
        <a:defRPr kumimoji="0" sz="11109" kern="1200">
          <a:solidFill>
            <a:schemeClr val="tx1"/>
          </a:solidFill>
          <a:latin typeface="+mn-lt"/>
          <a:ea typeface="+mn-ea"/>
          <a:cs typeface="+mn-cs"/>
        </a:defRPr>
      </a:lvl1pPr>
      <a:lvl2pPr marL="2722644" indent="-1166848" algn="r" rtl="1" eaLnBrk="1" latinLnBrk="0" hangingPunct="1">
        <a:spcBef>
          <a:spcPts val="1276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10232" kern="1200">
          <a:solidFill>
            <a:schemeClr val="tx2"/>
          </a:solidFill>
          <a:latin typeface="+mn-lt"/>
          <a:ea typeface="+mn-ea"/>
          <a:cs typeface="+mn-cs"/>
        </a:defRPr>
      </a:lvl2pPr>
      <a:lvl3pPr marL="4278441" indent="-972373" algn="r" rtl="1" eaLnBrk="1" latinLnBrk="0" hangingPunct="1">
        <a:spcBef>
          <a:spcPts val="1276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8868" kern="1200">
          <a:solidFill>
            <a:schemeClr val="tx1"/>
          </a:solidFill>
          <a:latin typeface="+mn-lt"/>
          <a:ea typeface="+mn-ea"/>
          <a:cs typeface="+mn-cs"/>
        </a:defRPr>
      </a:lvl3pPr>
      <a:lvl4pPr marL="5445289" indent="-972373" algn="r" rtl="1" eaLnBrk="1" latinLnBrk="0" hangingPunct="1">
        <a:spcBef>
          <a:spcPts val="127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8088" kern="1200">
          <a:solidFill>
            <a:schemeClr val="tx1"/>
          </a:solidFill>
          <a:latin typeface="+mn-lt"/>
          <a:ea typeface="+mn-ea"/>
          <a:cs typeface="+mn-cs"/>
        </a:defRPr>
      </a:lvl4pPr>
      <a:lvl5pPr marL="6612136" indent="-972373" algn="r" rtl="1" eaLnBrk="1" latinLnBrk="0" hangingPunct="1">
        <a:spcBef>
          <a:spcPts val="144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6822" kern="1200">
          <a:solidFill>
            <a:schemeClr val="tx1"/>
          </a:solidFill>
          <a:latin typeface="+mn-lt"/>
          <a:ea typeface="+mn-ea"/>
          <a:cs typeface="+mn-cs"/>
        </a:defRPr>
      </a:lvl5pPr>
      <a:lvl6pPr marL="7778983" indent="-972373" algn="r" rtl="1" eaLnBrk="1" latinLnBrk="0" hangingPunct="1">
        <a:spcBef>
          <a:spcPts val="144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7211" kern="1200">
          <a:solidFill>
            <a:schemeClr val="tx1"/>
          </a:solidFill>
          <a:latin typeface="+mn-lt"/>
          <a:ea typeface="+mn-ea"/>
          <a:cs typeface="+mn-cs"/>
        </a:defRPr>
      </a:lvl6pPr>
      <a:lvl7pPr marL="8556882" indent="-777899" algn="r" rtl="1" eaLnBrk="1" latinLnBrk="0" hangingPunct="1">
        <a:spcBef>
          <a:spcPts val="144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6822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9723730" indent="-777899" algn="r" rtl="1" eaLnBrk="1" latinLnBrk="0" hangingPunct="1">
        <a:spcBef>
          <a:spcPts val="144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6432" kern="1200">
          <a:solidFill>
            <a:schemeClr val="tx1"/>
          </a:solidFill>
          <a:latin typeface="+mn-lt"/>
          <a:ea typeface="+mn-ea"/>
          <a:cs typeface="+mn-cs"/>
        </a:defRPr>
      </a:lvl8pPr>
      <a:lvl9pPr marL="10890577" indent="-777899" algn="r" rtl="1" eaLnBrk="1" latinLnBrk="0" hangingPunct="1">
        <a:spcBef>
          <a:spcPts val="144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64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944746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889492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834238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7778983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972373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1668475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3613221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5557968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324736" y="2504780"/>
            <a:ext cx="28800000" cy="40273288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ZZZZZZZ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087650" y="7927941"/>
            <a:ext cx="28064988" cy="5934866"/>
          </a:xfrm>
          <a:prstGeom prst="rect">
            <a:avLst/>
          </a:prstGeom>
          <a:noFill/>
          <a:ln w="12700">
            <a:solidFill>
              <a:srgbClr val="065D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87703" tIns="194470" rIns="87703" bIns="194470" rtlCol="1" anchor="ctr">
            <a:noAutofit/>
          </a:bodyPr>
          <a:lstStyle/>
          <a:p>
            <a:pPr marL="4025343" indent="-3595272" algn="ctr" defTabSz="167078" rtl="0">
              <a:tabLst>
                <a:tab pos="8664853" algn="l"/>
                <a:tab pos="17052788" algn="l"/>
              </a:tabLst>
            </a:pPr>
            <a:r>
              <a:rPr lang="en-US" sz="48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Introduction</a:t>
            </a:r>
          </a:p>
          <a:p>
            <a:pPr marL="85725" algn="l" rtl="0">
              <a:lnSpc>
                <a:spcPts val="5457"/>
              </a:lnSpc>
            </a:pPr>
            <a:r>
              <a:rPr lang="en-US" sz="4000" i="1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Attribute-framing bias (AFB)</a:t>
            </a:r>
            <a:r>
              <a:rPr lang="en-US" sz="40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 : </a:t>
            </a:r>
            <a:r>
              <a:rPr lang="en-US" sz="4000" dirty="0">
                <a:solidFill>
                  <a:srgbClr val="054A5F"/>
                </a:solidFill>
                <a:latin typeface="Berlin Sans FB" panose="020E0602020502020306" pitchFamily="34" charset="0"/>
              </a:rPr>
              <a:t>People</a:t>
            </a:r>
            <a:r>
              <a:rPr lang="en-US" sz="400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 </a:t>
            </a:r>
            <a:r>
              <a:rPr lang="en-US" sz="4000" dirty="0">
                <a:solidFill>
                  <a:srgbClr val="054A5F"/>
                </a:solidFill>
                <a:latin typeface="Berlin Sans FB" panose="020E0602020502020306" pitchFamily="34" charset="0"/>
              </a:rPr>
              <a:t>evaluate objects framed </a:t>
            </a:r>
            <a:r>
              <a:rPr lang="en-US" sz="400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positively (75</a:t>
            </a:r>
            <a:r>
              <a:rPr lang="en-US" sz="4000" dirty="0">
                <a:solidFill>
                  <a:srgbClr val="054A5F"/>
                </a:solidFill>
                <a:latin typeface="Berlin Sans FB" panose="020E0602020502020306" pitchFamily="34" charset="0"/>
              </a:rPr>
              <a:t>% success</a:t>
            </a:r>
            <a:r>
              <a:rPr lang="en-US" sz="400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) more </a:t>
            </a:r>
            <a:r>
              <a:rPr lang="en-US" sz="4000" dirty="0">
                <a:solidFill>
                  <a:srgbClr val="054A5F"/>
                </a:solidFill>
                <a:latin typeface="Berlin Sans FB" panose="020E0602020502020306" pitchFamily="34" charset="0"/>
              </a:rPr>
              <a:t>favorably than objects framed </a:t>
            </a:r>
            <a:r>
              <a:rPr lang="en-US" sz="400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	negatively (25</a:t>
            </a:r>
            <a:r>
              <a:rPr lang="en-US" sz="4000" dirty="0">
                <a:solidFill>
                  <a:srgbClr val="054A5F"/>
                </a:solidFill>
                <a:latin typeface="Berlin Sans FB" panose="020E0602020502020306" pitchFamily="34" charset="0"/>
              </a:rPr>
              <a:t>% failure</a:t>
            </a:r>
            <a:r>
              <a:rPr lang="en-US" sz="400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), although one is </a:t>
            </a:r>
            <a:r>
              <a:rPr lang="en-US" sz="4000" dirty="0">
                <a:solidFill>
                  <a:srgbClr val="054A5F"/>
                </a:solidFill>
                <a:latin typeface="Berlin Sans FB" panose="020E0602020502020306" pitchFamily="34" charset="0"/>
              </a:rPr>
              <a:t>implied as the </a:t>
            </a:r>
            <a:r>
              <a:rPr lang="en-US" sz="400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complementary </a:t>
            </a:r>
            <a:r>
              <a:rPr lang="en-US" sz="4000" dirty="0">
                <a:solidFill>
                  <a:srgbClr val="054A5F"/>
                </a:solidFill>
                <a:latin typeface="Berlin Sans FB" panose="020E0602020502020306" pitchFamily="34" charset="0"/>
              </a:rPr>
              <a:t>of the other and they are </a:t>
            </a:r>
            <a:r>
              <a:rPr lang="en-US" sz="400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logically equivalent</a:t>
            </a:r>
            <a:r>
              <a:rPr lang="en-US" sz="4000" dirty="0">
                <a:solidFill>
                  <a:srgbClr val="054A5F"/>
                </a:solidFill>
                <a:latin typeface="Berlin Sans FB" panose="020E0602020502020306" pitchFamily="34" charset="0"/>
              </a:rPr>
              <a:t>. </a:t>
            </a:r>
            <a:endParaRPr lang="en-US" sz="4000" dirty="0" smtClean="0">
              <a:solidFill>
                <a:srgbClr val="054A5F"/>
              </a:solidFill>
              <a:latin typeface="Berlin Sans FB" panose="020E0602020502020306" pitchFamily="34" charset="0"/>
            </a:endParaRPr>
          </a:p>
          <a:p>
            <a:pPr marL="85725" algn="l" rtl="0">
              <a:lnSpc>
                <a:spcPts val="5457"/>
              </a:lnSpc>
            </a:pPr>
            <a:r>
              <a:rPr lang="en-US" sz="4000" i="1" dirty="0" smtClean="0">
                <a:solidFill>
                  <a:srgbClr val="008000"/>
                </a:solidFill>
                <a:latin typeface="Berlin Sans FB" panose="020E0602020502020306" pitchFamily="34" charset="0"/>
              </a:rPr>
              <a:t>Association-valence</a:t>
            </a:r>
            <a:r>
              <a:rPr lang="en-US" sz="4000" dirty="0" smtClean="0">
                <a:solidFill>
                  <a:srgbClr val="008000"/>
                </a:solidFill>
                <a:latin typeface="Berlin Sans FB" panose="020E0602020502020306" pitchFamily="34" charset="0"/>
              </a:rPr>
              <a:t> </a:t>
            </a:r>
            <a:r>
              <a:rPr lang="en-US" sz="4000" i="1" dirty="0">
                <a:solidFill>
                  <a:srgbClr val="008000"/>
                </a:solidFill>
                <a:latin typeface="Berlin Sans FB" panose="020E0602020502020306" pitchFamily="34" charset="0"/>
              </a:rPr>
              <a:t>account:</a:t>
            </a:r>
            <a:r>
              <a:rPr lang="en-US" sz="400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 P</a:t>
            </a:r>
            <a:r>
              <a:rPr lang="en-US" sz="4000" spc="-13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ositive </a:t>
            </a:r>
            <a:r>
              <a:rPr lang="en-US" sz="4000" spc="-130" dirty="0">
                <a:solidFill>
                  <a:srgbClr val="054A5F"/>
                </a:solidFill>
                <a:latin typeface="Berlin Sans FB" panose="020E0602020502020306" pitchFamily="34" charset="0"/>
              </a:rPr>
              <a:t>/ negative </a:t>
            </a:r>
            <a:r>
              <a:rPr lang="en-US" sz="400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frames activate corresponding </a:t>
            </a:r>
            <a:r>
              <a:rPr lang="en-US" sz="4000" spc="-130" dirty="0">
                <a:solidFill>
                  <a:srgbClr val="054A5F"/>
                </a:solidFill>
                <a:latin typeface="Berlin Sans FB" panose="020E0602020502020306" pitchFamily="34" charset="0"/>
              </a:rPr>
              <a:t>positive / negative </a:t>
            </a:r>
            <a:r>
              <a:rPr lang="en-US" sz="4000" dirty="0">
                <a:solidFill>
                  <a:srgbClr val="054A5F"/>
                </a:solidFill>
                <a:latin typeface="Berlin Sans FB" panose="020E0602020502020306" pitchFamily="34" charset="0"/>
              </a:rPr>
              <a:t>associations that bias </a:t>
            </a:r>
            <a:r>
              <a:rPr lang="en-US" sz="400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evaluations. </a:t>
            </a:r>
          </a:p>
          <a:p>
            <a:pPr marL="85725" algn="l" rtl="0">
              <a:lnSpc>
                <a:spcPts val="5457"/>
              </a:lnSpc>
            </a:pPr>
            <a:r>
              <a:rPr lang="en-US" sz="4000" i="1" dirty="0" smtClean="0">
                <a:solidFill>
                  <a:srgbClr val="008000"/>
                </a:solidFill>
                <a:latin typeface="Berlin Sans FB" panose="020E0602020502020306" pitchFamily="34" charset="0"/>
              </a:rPr>
              <a:t>Attention account:  </a:t>
            </a:r>
            <a:r>
              <a:rPr lang="en-US" sz="4000" dirty="0">
                <a:solidFill>
                  <a:srgbClr val="054A5F"/>
                </a:solidFill>
                <a:latin typeface="Berlin Sans FB" panose="020E0602020502020306" pitchFamily="34" charset="0"/>
              </a:rPr>
              <a:t>F</a:t>
            </a:r>
            <a:r>
              <a:rPr lang="en-US" sz="400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ocusing </a:t>
            </a:r>
            <a:r>
              <a:rPr lang="en-US" sz="4000" dirty="0">
                <a:solidFill>
                  <a:srgbClr val="054A5F"/>
                </a:solidFill>
                <a:latin typeface="Berlin Sans FB" panose="020E0602020502020306" pitchFamily="34" charset="0"/>
              </a:rPr>
              <a:t>attention on one frame while neglecting the complementary </a:t>
            </a:r>
            <a:r>
              <a:rPr lang="en-US" sz="400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frame leads </a:t>
            </a:r>
            <a:r>
              <a:rPr lang="en-US" sz="4000" dirty="0">
                <a:solidFill>
                  <a:srgbClr val="054A5F"/>
                </a:solidFill>
                <a:latin typeface="Berlin Sans FB" panose="020E0602020502020306" pitchFamily="34" charset="0"/>
              </a:rPr>
              <a:t>to evaluation biases. </a:t>
            </a:r>
            <a:endParaRPr lang="en-US" sz="4000" dirty="0" smtClean="0">
              <a:solidFill>
                <a:srgbClr val="054A5F"/>
              </a:solidFill>
              <a:latin typeface="Berlin Sans FB" panose="020E0602020502020306" pitchFamily="34" charset="0"/>
            </a:endParaRPr>
          </a:p>
          <a:p>
            <a:pPr marL="446088" indent="-360363" algn="ctr" rtl="0">
              <a:lnSpc>
                <a:spcPts val="5457"/>
              </a:lnSpc>
            </a:pPr>
            <a:r>
              <a:rPr lang="en-US" sz="4400" dirty="0">
                <a:solidFill>
                  <a:srgbClr val="006600"/>
                </a:solidFill>
                <a:latin typeface="Berlin Sans FB" panose="020E0602020502020306" pitchFamily="34" charset="0"/>
              </a:rPr>
              <a:t>Our hypothesis</a:t>
            </a:r>
            <a:r>
              <a:rPr lang="en-US" sz="4400" dirty="0" smtClean="0">
                <a:solidFill>
                  <a:srgbClr val="006600"/>
                </a:solidFill>
                <a:latin typeface="Berlin Sans FB" panose="020E0602020502020306" pitchFamily="34" charset="0"/>
              </a:rPr>
              <a:t>:</a:t>
            </a:r>
          </a:p>
          <a:p>
            <a:pPr marL="446088" indent="-360363" algn="l" rtl="0">
              <a:lnSpc>
                <a:spcPts val="5457"/>
              </a:lnSpc>
            </a:pPr>
            <a:r>
              <a:rPr lang="en-US" sz="400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	If attention focus on one frame contributes to attribute framing bias, then shifting attention to the other frame is </a:t>
            </a:r>
          </a:p>
          <a:p>
            <a:pPr marL="446088" indent="-360363" algn="l" rtl="0">
              <a:lnSpc>
                <a:spcPts val="5457"/>
              </a:lnSpc>
            </a:pPr>
            <a:r>
              <a:rPr lang="en-US" sz="4000" dirty="0">
                <a:solidFill>
                  <a:srgbClr val="054A5F"/>
                </a:solidFill>
                <a:latin typeface="Berlin Sans FB" panose="020E0602020502020306" pitchFamily="34" charset="0"/>
              </a:rPr>
              <a:t> </a:t>
            </a:r>
            <a:r>
              <a:rPr lang="en-US" sz="4000" dirty="0" smtClean="0">
                <a:solidFill>
                  <a:srgbClr val="054A5F"/>
                </a:solidFill>
                <a:latin typeface="Berlin Sans FB" panose="020E0602020502020306" pitchFamily="34" charset="0"/>
              </a:rPr>
              <a:t>  expected to reduce or even diminish the bias.</a:t>
            </a:r>
            <a:endParaRPr lang="en-US" sz="4000" b="1" dirty="0">
              <a:solidFill>
                <a:srgbClr val="054A5F"/>
              </a:solidFill>
              <a:latin typeface="Corbe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7650" y="14057047"/>
            <a:ext cx="13962331" cy="17055878"/>
          </a:xfrm>
          <a:prstGeom prst="rect">
            <a:avLst/>
          </a:prstGeom>
          <a:noFill/>
          <a:ln w="12700">
            <a:solidFill>
              <a:srgbClr val="054A5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87703" tIns="194470" rIns="87703" bIns="194470" rtlCol="1" anchor="t">
            <a:noAutofit/>
          </a:bodyPr>
          <a:lstStyle/>
          <a:p>
            <a:pPr marL="4032000" indent="-3595272" algn="ctr" defTabSz="167078" rtl="0">
              <a:spcBef>
                <a:spcPts val="1200"/>
              </a:spcBef>
              <a:tabLst>
                <a:tab pos="8664853" algn="l"/>
                <a:tab pos="17052788" algn="l"/>
              </a:tabLst>
            </a:pPr>
            <a:r>
              <a:rPr lang="en-US" sz="5400" b="1" dirty="0" smtClean="0">
                <a:solidFill>
                  <a:srgbClr val="054A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Experiment </a:t>
            </a:r>
            <a:r>
              <a:rPr lang="en-US" sz="5400" b="1" dirty="0">
                <a:solidFill>
                  <a:srgbClr val="054A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1: </a:t>
            </a:r>
            <a:r>
              <a:rPr lang="en-US" sz="5400" b="1" dirty="0" smtClean="0">
                <a:solidFill>
                  <a:srgbClr val="054A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Explicit </a:t>
            </a:r>
            <a:r>
              <a:rPr lang="en-US" sz="5400" b="1" dirty="0">
                <a:solidFill>
                  <a:srgbClr val="054A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attention shift</a:t>
            </a:r>
          </a:p>
          <a:p>
            <a:pPr marL="4025343" indent="-3595272" algn="ctr" defTabSz="167078" rtl="0">
              <a:tabLst>
                <a:tab pos="8664853" algn="l"/>
                <a:tab pos="17052788" algn="l"/>
              </a:tabLst>
            </a:pPr>
            <a:endParaRPr lang="en-US" sz="1949" dirty="0">
              <a:ln>
                <a:solidFill>
                  <a:srgbClr val="4A8672"/>
                </a:solidFill>
              </a:ln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</a:endParaRPr>
          </a:p>
          <a:p>
            <a:pPr marL="177800" algn="l" rtl="0">
              <a:spcBef>
                <a:spcPts val="0"/>
              </a:spcBef>
            </a:pPr>
            <a:r>
              <a:rPr lang="en-US" sz="4000" b="1" i="1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Participants</a:t>
            </a:r>
            <a:r>
              <a:rPr lang="en-US" sz="4000" b="1" i="1" dirty="0" smtClean="0">
                <a:solidFill>
                  <a:srgbClr val="006600"/>
                </a:solidFill>
                <a:latin typeface="Arial Narrow" panose="020B0606020202030204" pitchFamily="34" charset="0"/>
              </a:rPr>
              <a:t>:</a:t>
            </a:r>
            <a:r>
              <a:rPr lang="en-US" sz="4000" dirty="0" smtClean="0">
                <a:solidFill>
                  <a:srgbClr val="006600"/>
                </a:solidFill>
                <a:latin typeface="Arial Narrow" panose="020B0606020202030204" pitchFamily="34" charset="0"/>
              </a:rPr>
              <a:t> 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195 </a:t>
            </a:r>
            <a:r>
              <a:rPr lang="en-GB" sz="4000" dirty="0" err="1">
                <a:solidFill>
                  <a:srgbClr val="02321B"/>
                </a:solidFill>
                <a:latin typeface="Arial Narrow" panose="020B0606020202030204" pitchFamily="34" charset="0"/>
              </a:rPr>
              <a:t>MTurk</a:t>
            </a: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 </a:t>
            </a:r>
            <a:r>
              <a:rPr lang="en-US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participants </a:t>
            </a: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(M</a:t>
            </a:r>
            <a:r>
              <a:rPr lang="en-GB" sz="4000" baseline="-25000" dirty="0">
                <a:solidFill>
                  <a:srgbClr val="02321B"/>
                </a:solidFill>
                <a:latin typeface="Arial Narrow" panose="020B0606020202030204" pitchFamily="34" charset="0"/>
              </a:rPr>
              <a:t>age</a:t>
            </a: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 = 36.1; 51% male) </a:t>
            </a:r>
          </a:p>
          <a:p>
            <a:pPr marL="617538" indent="-439738" algn="l" rtl="0">
              <a:spcBef>
                <a:spcPts val="0"/>
              </a:spcBef>
            </a:pPr>
            <a:r>
              <a:rPr lang="en-GB" sz="4000" b="1" i="1" dirty="0">
                <a:solidFill>
                  <a:srgbClr val="008000"/>
                </a:solidFill>
                <a:latin typeface="Arial Narrow" panose="020B0606020202030204" pitchFamily="34" charset="0"/>
              </a:rPr>
              <a:t>Procedure: </a:t>
            </a: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Participants </a:t>
            </a:r>
            <a:r>
              <a:rPr lang="en-US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rated objects presented in framing 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scenarios</a:t>
            </a:r>
            <a:r>
              <a:rPr lang="en-US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. </a:t>
            </a:r>
            <a:r>
              <a:rPr lang="en-US" sz="4000" b="1" u="sng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Explicit </a:t>
            </a:r>
            <a:r>
              <a:rPr lang="en-US" sz="4000" b="1" u="sng" dirty="0">
                <a:solidFill>
                  <a:srgbClr val="02321B"/>
                </a:solidFill>
                <a:latin typeface="Arial Narrow" panose="020B0606020202030204" pitchFamily="34" charset="0"/>
              </a:rPr>
              <a:t>attention 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shift was obtained by presenting a </a:t>
            </a:r>
            <a:r>
              <a:rPr lang="en-US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manipulation </a:t>
            </a: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question </a:t>
            </a:r>
            <a:r>
              <a:rPr lang="en-US" sz="4000" u="sng" dirty="0">
                <a:solidFill>
                  <a:srgbClr val="02321B"/>
                </a:solidFill>
                <a:latin typeface="Arial Narrow" panose="020B0606020202030204" pitchFamily="34" charset="0"/>
              </a:rPr>
              <a:t>directly related </a:t>
            </a:r>
            <a:r>
              <a:rPr lang="en-US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to the 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scenario that </a:t>
            </a:r>
            <a:r>
              <a:rPr lang="en-GB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required computation of  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the </a:t>
            </a:r>
            <a:r>
              <a:rPr lang="en-US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complementary 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frame, </a:t>
            </a:r>
            <a:r>
              <a:rPr lang="en-US" sz="4000" u="sng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following the scenario 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and prior to the rating.</a:t>
            </a:r>
          </a:p>
          <a:p>
            <a:pPr marL="617538" indent="-439738" algn="l" rtl="0">
              <a:spcBef>
                <a:spcPts val="0"/>
              </a:spcBef>
            </a:pPr>
            <a:endParaRPr lang="en-US" sz="4000" dirty="0">
              <a:solidFill>
                <a:srgbClr val="02321B"/>
              </a:solidFill>
              <a:latin typeface="Arial Narrow" panose="020B0606020202030204" pitchFamily="34" charset="0"/>
            </a:endParaRPr>
          </a:p>
          <a:p>
            <a:pPr marL="617538" indent="-439738" algn="l" rtl="0">
              <a:spcBef>
                <a:spcPts val="0"/>
              </a:spcBef>
            </a:pPr>
            <a:endParaRPr lang="en-US" sz="4000" dirty="0" smtClean="0">
              <a:solidFill>
                <a:srgbClr val="02321B"/>
              </a:solidFill>
              <a:latin typeface="Arial Narrow" panose="020B0606020202030204" pitchFamily="34" charset="0"/>
            </a:endParaRPr>
          </a:p>
          <a:p>
            <a:pPr marL="617538" indent="-439738" algn="l" rtl="0">
              <a:spcBef>
                <a:spcPts val="0"/>
              </a:spcBef>
            </a:pPr>
            <a:endParaRPr lang="en-US" sz="4000" dirty="0">
              <a:solidFill>
                <a:srgbClr val="02321B"/>
              </a:solidFill>
              <a:latin typeface="Arial Narrow" panose="020B0606020202030204" pitchFamily="34" charset="0"/>
            </a:endParaRPr>
          </a:p>
          <a:p>
            <a:pPr marL="617538" indent="-439738" algn="l" rtl="0">
              <a:spcBef>
                <a:spcPts val="0"/>
              </a:spcBef>
            </a:pPr>
            <a:endParaRPr lang="en-US" sz="4000" dirty="0" smtClean="0">
              <a:solidFill>
                <a:srgbClr val="02321B"/>
              </a:solidFill>
              <a:latin typeface="Arial Narrow" panose="020B0606020202030204" pitchFamily="34" charset="0"/>
            </a:endParaRPr>
          </a:p>
          <a:p>
            <a:pPr marL="617538" indent="-439738" algn="l" rtl="0">
              <a:spcBef>
                <a:spcPts val="0"/>
              </a:spcBef>
            </a:pPr>
            <a:endParaRPr lang="en-US" sz="4000" dirty="0">
              <a:solidFill>
                <a:srgbClr val="02321B"/>
              </a:solidFill>
              <a:latin typeface="Arial Narrow" panose="020B0606020202030204" pitchFamily="34" charset="0"/>
            </a:endParaRPr>
          </a:p>
          <a:p>
            <a:pPr marL="617538" indent="-439738" algn="l" rtl="0">
              <a:spcBef>
                <a:spcPts val="0"/>
              </a:spcBef>
            </a:pPr>
            <a:endParaRPr lang="en-US" sz="4000" dirty="0" smtClean="0">
              <a:solidFill>
                <a:srgbClr val="02321B"/>
              </a:solidFill>
              <a:latin typeface="Arial Narrow" panose="020B0606020202030204" pitchFamily="34" charset="0"/>
            </a:endParaRPr>
          </a:p>
          <a:p>
            <a:pPr marL="617538" indent="-439738" algn="l" rtl="0">
              <a:spcBef>
                <a:spcPts val="0"/>
              </a:spcBef>
            </a:pPr>
            <a:endParaRPr lang="en-US" sz="4000" dirty="0">
              <a:solidFill>
                <a:srgbClr val="02321B"/>
              </a:solidFill>
              <a:latin typeface="Arial Narrow" panose="020B0606020202030204" pitchFamily="34" charset="0"/>
            </a:endParaRPr>
          </a:p>
          <a:p>
            <a:pPr marL="617538" indent="-439738" algn="l" rtl="0">
              <a:spcBef>
                <a:spcPts val="0"/>
              </a:spcBef>
            </a:pPr>
            <a:endParaRPr lang="en-US" sz="4000" dirty="0" smtClean="0">
              <a:solidFill>
                <a:srgbClr val="02321B"/>
              </a:solidFill>
              <a:latin typeface="Arial Narrow" panose="020B0606020202030204" pitchFamily="34" charset="0"/>
            </a:endParaRPr>
          </a:p>
          <a:p>
            <a:pPr marL="617538" indent="-439738" algn="l" rtl="0">
              <a:spcBef>
                <a:spcPts val="0"/>
              </a:spcBef>
            </a:pPr>
            <a:endParaRPr lang="en-US" sz="2800" dirty="0" smtClean="0">
              <a:solidFill>
                <a:srgbClr val="02321B"/>
              </a:solidFill>
              <a:latin typeface="Arial Narrow" panose="020B0606020202030204" pitchFamily="34" charset="0"/>
            </a:endParaRPr>
          </a:p>
          <a:p>
            <a:pPr marL="617538" indent="-439738" algn="l" rtl="0">
              <a:spcBef>
                <a:spcPts val="0"/>
              </a:spcBef>
            </a:pPr>
            <a:r>
              <a:rPr lang="en-US" sz="4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Results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 </a:t>
            </a:r>
            <a:endParaRPr lang="en-GB" sz="4000" dirty="0" smtClean="0">
              <a:ln>
                <a:solidFill>
                  <a:srgbClr val="4A8672"/>
                </a:solidFill>
              </a:ln>
              <a:solidFill>
                <a:srgbClr val="02321B"/>
              </a:solidFill>
              <a:latin typeface="Arial Narrow" panose="020B0606020202030204" pitchFamily="34" charset="0"/>
            </a:endParaRPr>
          </a:p>
          <a:p>
            <a:pPr marL="549275" indent="-366713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Significant AFB in the arithmetic </a:t>
            </a:r>
            <a:endParaRPr lang="en-GB" sz="4000" dirty="0" smtClean="0">
              <a:solidFill>
                <a:srgbClr val="02321B"/>
              </a:solidFill>
              <a:latin typeface="Arial Narrow" panose="020B0606020202030204" pitchFamily="34" charset="0"/>
            </a:endParaRPr>
          </a:p>
          <a:p>
            <a:pPr marL="549275" indent="-368300" algn="l" rtl="0">
              <a:spcBef>
                <a:spcPts val="0"/>
              </a:spcBef>
              <a:spcAft>
                <a:spcPts val="0"/>
              </a:spcAft>
            </a:pPr>
            <a:r>
              <a:rPr lang="en-GB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	condition, but not in the </a:t>
            </a:r>
          </a:p>
          <a:p>
            <a:pPr marL="549275" indent="-368300" algn="l" rtl="0">
              <a:spcBef>
                <a:spcPts val="0"/>
              </a:spcBef>
              <a:spcAft>
                <a:spcPts val="0"/>
              </a:spcAft>
            </a:pP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	</a:t>
            </a:r>
            <a:r>
              <a:rPr lang="en-GB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complementary condition.</a:t>
            </a:r>
          </a:p>
          <a:p>
            <a:pPr marL="549275" indent="-36830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Diminished (ns) bias in the </a:t>
            </a: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mixed </a:t>
            </a:r>
            <a:endParaRPr lang="en-GB" sz="4000" dirty="0" smtClean="0">
              <a:solidFill>
                <a:srgbClr val="02321B"/>
              </a:solidFill>
              <a:latin typeface="Arial Narrow" panose="020B0606020202030204" pitchFamily="34" charset="0"/>
            </a:endParaRPr>
          </a:p>
          <a:p>
            <a:pPr marL="549275" indent="-368300" algn="l" rtl="0">
              <a:spcBef>
                <a:spcPts val="0"/>
              </a:spcBef>
              <a:spcAft>
                <a:spcPts val="0"/>
              </a:spcAft>
            </a:pP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	and complementary conditions. </a:t>
            </a:r>
          </a:p>
          <a:p>
            <a:pPr marL="1168400" indent="-1168400" algn="l" rtl="0">
              <a:spcBef>
                <a:spcPts val="0"/>
              </a:spcBef>
            </a:pPr>
            <a:endParaRPr lang="en-GB" sz="4000" dirty="0">
              <a:solidFill>
                <a:srgbClr val="02321B"/>
              </a:solidFill>
              <a:latin typeface="Arial Narrow" panose="020B0606020202030204" pitchFamily="34" charset="0"/>
            </a:endParaRPr>
          </a:p>
          <a:p>
            <a:pPr marL="1168400" indent="-1168400" algn="l" rt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3898" dirty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168400" indent="-1168400" algn="l" rtl="0">
              <a:spcBef>
                <a:spcPts val="0"/>
              </a:spcBef>
            </a:pPr>
            <a:endParaRPr lang="en-GB" sz="3898" dirty="0" smtClean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168400" indent="-1168400" algn="l" rtl="0">
              <a:spcBef>
                <a:spcPts val="0"/>
              </a:spcBef>
            </a:pPr>
            <a:endParaRPr lang="en-GB" sz="3898" dirty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168400" indent="-1168400" algn="l" rtl="0">
              <a:spcBef>
                <a:spcPts val="0"/>
              </a:spcBef>
            </a:pPr>
            <a:endParaRPr lang="en-GB" sz="3898" dirty="0" smtClean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168400" indent="-1168400" algn="l" rtl="0">
              <a:spcBef>
                <a:spcPts val="0"/>
              </a:spcBef>
            </a:pPr>
            <a:endParaRPr lang="en-GB" sz="3898" dirty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168400" indent="-1168400" algn="l" rtl="0">
              <a:spcBef>
                <a:spcPts val="0"/>
              </a:spcBef>
            </a:pPr>
            <a:endParaRPr lang="en-GB" sz="3898" dirty="0" smtClean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168400" indent="-1168400" algn="l" rtl="0">
              <a:spcBef>
                <a:spcPts val="0"/>
              </a:spcBef>
            </a:pPr>
            <a:endParaRPr lang="en-GB" sz="3898" dirty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168400" indent="-1168400" algn="l" rtl="0">
              <a:spcBef>
                <a:spcPts val="0"/>
              </a:spcBef>
            </a:pPr>
            <a:endParaRPr lang="en-US" sz="3898" dirty="0" smtClean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044238" indent="-337250" algn="l" rtl="0">
              <a:spcBef>
                <a:spcPts val="0"/>
              </a:spcBef>
              <a:buFont typeface="Arial" pitchFamily="34" charset="0"/>
              <a:buChar char="•"/>
            </a:pPr>
            <a:endParaRPr lang="en-US" sz="3898" dirty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044238" indent="-337250" algn="l" rtl="0">
              <a:spcBef>
                <a:spcPts val="0"/>
              </a:spcBef>
              <a:buFont typeface="Arial" pitchFamily="34" charset="0"/>
              <a:buChar char="•"/>
            </a:pPr>
            <a:endParaRPr lang="en-US" sz="1949" dirty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044238" indent="-337250" algn="l" rtl="0">
              <a:spcBef>
                <a:spcPts val="0"/>
              </a:spcBef>
              <a:buFont typeface="Arial" pitchFamily="34" charset="0"/>
              <a:buChar char="•"/>
            </a:pPr>
            <a:endParaRPr lang="en-US" sz="3898" dirty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044238" indent="-337250" algn="l" rtl="0">
              <a:spcBef>
                <a:spcPts val="0"/>
              </a:spcBef>
              <a:buFont typeface="Arial" pitchFamily="34" charset="0"/>
              <a:buChar char="•"/>
            </a:pPr>
            <a:endParaRPr lang="en-US" sz="3898" dirty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044238" indent="-337250" algn="l" rtl="0">
              <a:spcBef>
                <a:spcPts val="0"/>
              </a:spcBef>
              <a:buFont typeface="Arial" pitchFamily="34" charset="0"/>
              <a:buChar char="•"/>
            </a:pPr>
            <a:endParaRPr lang="en-US" sz="3898" dirty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044238" indent="-337250" algn="l" rtl="0">
              <a:spcBef>
                <a:spcPts val="0"/>
              </a:spcBef>
              <a:buFont typeface="Arial" pitchFamily="34" charset="0"/>
              <a:buChar char="•"/>
            </a:pPr>
            <a:endParaRPr lang="en-US" sz="3898" dirty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044238" indent="-337250" algn="l" rtl="0">
              <a:spcBef>
                <a:spcPts val="0"/>
              </a:spcBef>
              <a:buFont typeface="Arial" pitchFamily="34" charset="0"/>
              <a:buChar char="•"/>
            </a:pPr>
            <a:endParaRPr lang="en-US" sz="3898" dirty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1044238" indent="-337250" algn="l" rtl="0">
              <a:spcBef>
                <a:spcPts val="0"/>
              </a:spcBef>
              <a:buFont typeface="Arial" pitchFamily="34" charset="0"/>
              <a:buChar char="•"/>
            </a:pPr>
            <a:endParaRPr lang="en-US" sz="3898" dirty="0">
              <a:ln>
                <a:solidFill>
                  <a:srgbClr val="4A8672"/>
                </a:solidFill>
              </a:ln>
              <a:solidFill>
                <a:srgbClr val="003300"/>
              </a:solidFill>
              <a:latin typeface="Corbel" pitchFamily="34" charset="0"/>
            </a:endParaRPr>
          </a:p>
          <a:p>
            <a:pPr marL="706988" indent="-276917" algn="l" rtl="0">
              <a:spcBef>
                <a:spcPts val="1754"/>
              </a:spcBef>
            </a:pPr>
            <a:endParaRPr lang="en-US" sz="4678" dirty="0">
              <a:ln>
                <a:solidFill>
                  <a:srgbClr val="4A8672"/>
                </a:solidFill>
              </a:ln>
              <a:solidFill>
                <a:schemeClr val="accent1">
                  <a:lumMod val="50000"/>
                </a:schemeClr>
              </a:solidFill>
              <a:latin typeface="Berlin Sans FB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21837" y="14057047"/>
            <a:ext cx="13962331" cy="17055878"/>
          </a:xfrm>
          <a:prstGeom prst="rect">
            <a:avLst/>
          </a:prstGeom>
          <a:noFill/>
          <a:ln>
            <a:solidFill>
              <a:srgbClr val="054A5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87703" tIns="194470" rIns="87703" bIns="194470" rtlCol="1" anchor="t">
            <a:noAutofit/>
          </a:bodyPr>
          <a:lstStyle/>
          <a:p>
            <a:pPr marL="4025343" indent="-3595272" algn="ctr" defTabSz="167078" rtl="0">
              <a:tabLst>
                <a:tab pos="8664853" algn="l"/>
                <a:tab pos="17052788" algn="l"/>
              </a:tabLst>
            </a:pPr>
            <a:r>
              <a:rPr lang="en-US" sz="5400" b="1" dirty="0">
                <a:solidFill>
                  <a:srgbClr val="054A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Experiment 2</a:t>
            </a:r>
            <a:r>
              <a:rPr lang="en-US" sz="5400" b="1" dirty="0" smtClean="0">
                <a:solidFill>
                  <a:srgbClr val="054A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: Implicit </a:t>
            </a:r>
            <a:r>
              <a:rPr lang="en-US" sz="5400" b="1" dirty="0">
                <a:solidFill>
                  <a:srgbClr val="054A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attention shift</a:t>
            </a:r>
          </a:p>
          <a:p>
            <a:pPr marL="177800" algn="l" rtl="0">
              <a:spcBef>
                <a:spcPts val="0"/>
              </a:spcBef>
            </a:pPr>
            <a:endParaRPr lang="en-US" sz="2000" b="1" i="1" dirty="0" smtClean="0">
              <a:solidFill>
                <a:srgbClr val="008000"/>
              </a:solidFill>
              <a:latin typeface="Arial Narrow" panose="020B0606020202030204" pitchFamily="34" charset="0"/>
            </a:endParaRPr>
          </a:p>
          <a:p>
            <a:pPr marL="177800" algn="l" rtl="0">
              <a:spcBef>
                <a:spcPts val="0"/>
              </a:spcBef>
            </a:pPr>
            <a:r>
              <a:rPr lang="en-US" sz="4000" b="1" i="1" dirty="0" smtClean="0">
                <a:solidFill>
                  <a:srgbClr val="008000"/>
                </a:solidFill>
                <a:latin typeface="Arial Narrow" panose="020B0606020202030204" pitchFamily="34" charset="0"/>
              </a:rPr>
              <a:t>Participants</a:t>
            </a:r>
            <a:r>
              <a:rPr lang="en-US" sz="4000" b="1" i="1" dirty="0">
                <a:solidFill>
                  <a:srgbClr val="006600"/>
                </a:solidFill>
                <a:latin typeface="Arial Narrow" panose="020B0606020202030204" pitchFamily="34" charset="0"/>
              </a:rPr>
              <a:t>:</a:t>
            </a:r>
            <a:r>
              <a:rPr lang="en-US" sz="4000" dirty="0">
                <a:solidFill>
                  <a:srgbClr val="006600"/>
                </a:solidFill>
                <a:latin typeface="Arial Narrow" panose="020B0606020202030204" pitchFamily="34" charset="0"/>
              </a:rPr>
              <a:t> 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403 </a:t>
            </a:r>
            <a:r>
              <a:rPr lang="en-GB" sz="4000" dirty="0" err="1" smtClean="0">
                <a:solidFill>
                  <a:srgbClr val="02321B"/>
                </a:solidFill>
                <a:latin typeface="Arial Narrow" panose="020B0606020202030204" pitchFamily="34" charset="0"/>
              </a:rPr>
              <a:t>MTurk</a:t>
            </a:r>
            <a:r>
              <a:rPr lang="en-GB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 </a:t>
            </a:r>
            <a:r>
              <a:rPr lang="en-US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participants </a:t>
            </a: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(M</a:t>
            </a:r>
            <a:r>
              <a:rPr lang="en-GB" sz="4000" baseline="-25000" dirty="0">
                <a:solidFill>
                  <a:srgbClr val="02321B"/>
                </a:solidFill>
                <a:latin typeface="Arial Narrow" panose="020B0606020202030204" pitchFamily="34" charset="0"/>
              </a:rPr>
              <a:t>age</a:t>
            </a: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 = </a:t>
            </a:r>
            <a:r>
              <a:rPr lang="en-GB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37.4; 46% </a:t>
            </a: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male) </a:t>
            </a:r>
          </a:p>
          <a:p>
            <a:pPr marL="449263" indent="-271463" algn="l" rtl="0">
              <a:spcBef>
                <a:spcPts val="0"/>
              </a:spcBef>
            </a:pPr>
            <a:r>
              <a:rPr lang="en-GB" sz="4000" b="1" i="1" dirty="0">
                <a:solidFill>
                  <a:srgbClr val="008000"/>
                </a:solidFill>
                <a:latin typeface="Arial Narrow" panose="020B0606020202030204" pitchFamily="34" charset="0"/>
              </a:rPr>
              <a:t>Procedure: </a:t>
            </a: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Participants </a:t>
            </a:r>
            <a:r>
              <a:rPr lang="en-US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rated objects presented in framing 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scenarios. </a:t>
            </a:r>
            <a:r>
              <a:rPr lang="en-US" sz="4000" b="1" u="sng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Implicit attention </a:t>
            </a:r>
            <a:r>
              <a:rPr lang="en-US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shift was obtained by presenting 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two </a:t>
            </a:r>
            <a:r>
              <a:rPr lang="en-US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neutral 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manipulation </a:t>
            </a:r>
            <a:r>
              <a:rPr lang="en-GB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questions </a:t>
            </a:r>
            <a:r>
              <a:rPr lang="en-US" sz="4000" u="sng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unrelated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 </a:t>
            </a:r>
            <a:r>
              <a:rPr lang="en-US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to the scenario 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(pilots / not pilots)</a:t>
            </a:r>
            <a:r>
              <a:rPr lang="en-GB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 that required computation of the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 </a:t>
            </a:r>
            <a:r>
              <a:rPr lang="en-US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complementary frame, </a:t>
            </a:r>
            <a:r>
              <a:rPr lang="en-US" sz="4000" u="sng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prior to </a:t>
            </a:r>
            <a:r>
              <a:rPr lang="en-US" sz="4000" u="sng" dirty="0">
                <a:solidFill>
                  <a:srgbClr val="02321B"/>
                </a:solidFill>
                <a:latin typeface="Arial Narrow" panose="020B0606020202030204" pitchFamily="34" charset="0"/>
              </a:rPr>
              <a:t>the </a:t>
            </a:r>
            <a:r>
              <a:rPr lang="en-US" sz="4000" u="sng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scenario</a:t>
            </a:r>
            <a:r>
              <a:rPr lang="en-US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.</a:t>
            </a:r>
            <a:endParaRPr lang="en-US" sz="4000" dirty="0">
              <a:solidFill>
                <a:srgbClr val="02321B"/>
              </a:solidFill>
              <a:latin typeface="Arial Narrow" panose="020B0606020202030204" pitchFamily="34" charset="0"/>
            </a:endParaRPr>
          </a:p>
          <a:p>
            <a:pPr marL="430071" indent="-245976" algn="l" defTabSz="167078" rtl="0">
              <a:spcBef>
                <a:spcPts val="1559"/>
              </a:spcBef>
              <a:tabLst>
                <a:tab pos="8664853" algn="l"/>
                <a:tab pos="17052788" algn="l"/>
              </a:tabLst>
            </a:pPr>
            <a:endParaRPr lang="en-US" sz="3898" dirty="0">
              <a:solidFill>
                <a:srgbClr val="003300"/>
              </a:solidFill>
              <a:latin typeface="Corbel" pitchFamily="34" charset="0"/>
            </a:endParaRPr>
          </a:p>
          <a:p>
            <a:pPr marL="706988" indent="-276917" algn="l" defTabSz="167078" rtl="0">
              <a:buFont typeface="Arial" pitchFamily="34" charset="0"/>
              <a:buChar char="•"/>
              <a:tabLst>
                <a:tab pos="8664853" algn="l"/>
                <a:tab pos="17052788" algn="l"/>
              </a:tabLst>
            </a:pPr>
            <a:endParaRPr lang="en-US" sz="3118" dirty="0">
              <a:solidFill>
                <a:srgbClr val="0837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  <a:ea typeface="Tahoma" pitchFamily="34" charset="0"/>
              <a:cs typeface="Tahoma" pitchFamily="34" charset="0"/>
            </a:endParaRPr>
          </a:p>
          <a:p>
            <a:pPr marL="706988" indent="-276917" algn="l" defTabSz="167078" rtl="0">
              <a:buFont typeface="Arial" pitchFamily="34" charset="0"/>
              <a:buChar char="•"/>
              <a:tabLst>
                <a:tab pos="8664853" algn="l"/>
                <a:tab pos="17052788" algn="l"/>
              </a:tabLst>
            </a:pPr>
            <a:endParaRPr lang="en-US" sz="3118" dirty="0">
              <a:solidFill>
                <a:srgbClr val="0837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  <a:ea typeface="Tahoma" pitchFamily="34" charset="0"/>
              <a:cs typeface="Tahoma" pitchFamily="34" charset="0"/>
            </a:endParaRPr>
          </a:p>
          <a:p>
            <a:pPr marL="706988" indent="-276917" algn="l" defTabSz="167078" rtl="0">
              <a:buFont typeface="Arial" pitchFamily="34" charset="0"/>
              <a:buChar char="•"/>
              <a:tabLst>
                <a:tab pos="8664853" algn="l"/>
                <a:tab pos="17052788" algn="l"/>
              </a:tabLst>
            </a:pPr>
            <a:endParaRPr lang="en-US" sz="3118" dirty="0">
              <a:solidFill>
                <a:srgbClr val="0837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  <a:ea typeface="Tahoma" pitchFamily="34" charset="0"/>
              <a:cs typeface="Tahoma" pitchFamily="34" charset="0"/>
            </a:endParaRPr>
          </a:p>
          <a:p>
            <a:pPr marL="706988" indent="-276917" algn="l" defTabSz="167078" rtl="0">
              <a:buFont typeface="Arial" pitchFamily="34" charset="0"/>
              <a:buChar char="•"/>
              <a:tabLst>
                <a:tab pos="8664853" algn="l"/>
                <a:tab pos="17052788" algn="l"/>
              </a:tabLst>
            </a:pPr>
            <a:endParaRPr lang="en-US" sz="3118" dirty="0">
              <a:solidFill>
                <a:srgbClr val="0837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  <a:ea typeface="Tahoma" pitchFamily="34" charset="0"/>
              <a:cs typeface="Tahoma" pitchFamily="34" charset="0"/>
            </a:endParaRPr>
          </a:p>
          <a:p>
            <a:pPr marL="706988" indent="-276917" algn="l" defTabSz="167078" rtl="0">
              <a:buFont typeface="Arial" pitchFamily="34" charset="0"/>
              <a:buChar char="•"/>
              <a:tabLst>
                <a:tab pos="8664853" algn="l"/>
                <a:tab pos="17052788" algn="l"/>
              </a:tabLst>
            </a:pPr>
            <a:endParaRPr lang="en-US" sz="3118" dirty="0">
              <a:solidFill>
                <a:srgbClr val="0837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  <a:ea typeface="Tahoma" pitchFamily="34" charset="0"/>
              <a:cs typeface="Tahoma" pitchFamily="34" charset="0"/>
            </a:endParaRPr>
          </a:p>
          <a:p>
            <a:pPr marL="706988" indent="-276917" algn="l" defTabSz="167078" rtl="0">
              <a:buFont typeface="Arial" pitchFamily="34" charset="0"/>
              <a:buChar char="•"/>
              <a:tabLst>
                <a:tab pos="8664853" algn="l"/>
                <a:tab pos="17052788" algn="l"/>
              </a:tabLst>
            </a:pPr>
            <a:endParaRPr lang="en-US" sz="3118" dirty="0">
              <a:solidFill>
                <a:srgbClr val="0837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  <a:ea typeface="Tahoma" pitchFamily="34" charset="0"/>
              <a:cs typeface="Tahoma" pitchFamily="34" charset="0"/>
            </a:endParaRPr>
          </a:p>
          <a:p>
            <a:pPr marL="706988" indent="-276917" algn="l" defTabSz="167078" rtl="0">
              <a:buFont typeface="Arial" pitchFamily="34" charset="0"/>
              <a:buChar char="•"/>
              <a:tabLst>
                <a:tab pos="8664853" algn="l"/>
                <a:tab pos="17052788" algn="l"/>
              </a:tabLst>
            </a:pPr>
            <a:endParaRPr lang="en-US" sz="3118" dirty="0">
              <a:solidFill>
                <a:srgbClr val="0837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  <a:ea typeface="Tahoma" pitchFamily="34" charset="0"/>
              <a:cs typeface="Tahoma" pitchFamily="34" charset="0"/>
            </a:endParaRPr>
          </a:p>
          <a:p>
            <a:pPr marL="706988" indent="-276917" algn="l" defTabSz="167078" rtl="0">
              <a:buFont typeface="Arial" pitchFamily="34" charset="0"/>
              <a:buChar char="•"/>
              <a:tabLst>
                <a:tab pos="8664853" algn="l"/>
                <a:tab pos="17052788" algn="l"/>
              </a:tabLst>
            </a:pPr>
            <a:endParaRPr lang="en-US" sz="3118" dirty="0">
              <a:solidFill>
                <a:srgbClr val="0837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  <a:ea typeface="Tahoma" pitchFamily="34" charset="0"/>
              <a:cs typeface="Tahoma" pitchFamily="34" charset="0"/>
            </a:endParaRPr>
          </a:p>
          <a:p>
            <a:pPr marL="706988" indent="-276917" algn="l" defTabSz="167078" rtl="0">
              <a:buFont typeface="Arial" pitchFamily="34" charset="0"/>
              <a:buChar char="•"/>
              <a:tabLst>
                <a:tab pos="8664853" algn="l"/>
                <a:tab pos="17052788" algn="l"/>
              </a:tabLst>
            </a:pPr>
            <a:endParaRPr lang="en-US" sz="3118" dirty="0">
              <a:solidFill>
                <a:srgbClr val="0837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  <a:ea typeface="Tahoma" pitchFamily="34" charset="0"/>
              <a:cs typeface="Tahoma" pitchFamily="34" charset="0"/>
            </a:endParaRPr>
          </a:p>
          <a:p>
            <a:pPr marL="617538" indent="-439738" algn="l" rtl="0">
              <a:spcBef>
                <a:spcPts val="0"/>
              </a:spcBef>
            </a:pPr>
            <a:endParaRPr lang="en-US" sz="20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mpus Sans ITC" pitchFamily="82" charset="0"/>
            </a:endParaRPr>
          </a:p>
          <a:p>
            <a:pPr marL="617538" indent="-439738" algn="l" rtl="0">
              <a:spcBef>
                <a:spcPts val="0"/>
              </a:spcBef>
            </a:pPr>
            <a:r>
              <a:rPr lang="en-US" sz="4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Results </a:t>
            </a:r>
            <a:endParaRPr lang="en-GB" sz="4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mpus Sans ITC" pitchFamily="82" charset="0"/>
            </a:endParaRPr>
          </a:p>
          <a:p>
            <a:pPr marL="360363" indent="-263525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Significant AFB in the arithmetic </a:t>
            </a:r>
          </a:p>
          <a:p>
            <a:pPr marL="360363" indent="-263525" algn="l" rtl="0">
              <a:spcBef>
                <a:spcPts val="0"/>
              </a:spcBef>
              <a:spcAft>
                <a:spcPts val="0"/>
              </a:spcAft>
            </a:pP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	condition and in </a:t>
            </a:r>
            <a:r>
              <a:rPr lang="en-GB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control </a:t>
            </a: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condition.</a:t>
            </a:r>
          </a:p>
          <a:p>
            <a:pPr marL="360363" indent="-263525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Moderately reduced </a:t>
            </a:r>
            <a:r>
              <a:rPr lang="en-GB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(not </a:t>
            </a: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diminished) </a:t>
            </a:r>
          </a:p>
          <a:p>
            <a:pPr marL="360363" lvl="1" algn="l" rtl="0">
              <a:spcBef>
                <a:spcPts val="0"/>
              </a:spcBef>
              <a:spcAft>
                <a:spcPts val="0"/>
              </a:spcAft>
            </a:pPr>
            <a:r>
              <a:rPr lang="en-GB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bias in </a:t>
            </a: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the complementary </a:t>
            </a:r>
            <a:r>
              <a:rPr lang="en-GB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compared </a:t>
            </a:r>
          </a:p>
          <a:p>
            <a:pPr marL="360363" lvl="1" algn="l" rtl="0">
              <a:spcBef>
                <a:spcPts val="0"/>
              </a:spcBef>
              <a:spcAft>
                <a:spcPts val="0"/>
              </a:spcAft>
            </a:pPr>
            <a:r>
              <a:rPr lang="en-GB" sz="4000" dirty="0" smtClean="0">
                <a:solidFill>
                  <a:srgbClr val="02321B"/>
                </a:solidFill>
                <a:latin typeface="Arial Narrow" panose="020B0606020202030204" pitchFamily="34" charset="0"/>
              </a:rPr>
              <a:t>to arithmetic </a:t>
            </a:r>
            <a:r>
              <a:rPr lang="en-GB" sz="4000" dirty="0">
                <a:solidFill>
                  <a:srgbClr val="02321B"/>
                </a:solidFill>
                <a:latin typeface="Arial Narrow" panose="020B0606020202030204" pitchFamily="34" charset="0"/>
              </a:rPr>
              <a:t>and control conditions. </a:t>
            </a:r>
          </a:p>
          <a:p>
            <a:pPr marL="706988" indent="-276917" algn="l" defTabSz="167078" rtl="0">
              <a:buFont typeface="Arial" pitchFamily="34" charset="0"/>
              <a:buChar char="•"/>
              <a:tabLst>
                <a:tab pos="8664853" algn="l"/>
                <a:tab pos="17052788" algn="l"/>
              </a:tabLst>
            </a:pPr>
            <a:endParaRPr lang="en-US" sz="3118" dirty="0">
              <a:solidFill>
                <a:srgbClr val="0837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87650" y="31501406"/>
            <a:ext cx="28064988" cy="8412114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87703" tIns="194470" rIns="87703" bIns="194470" rtlCol="1" anchor="t">
            <a:noAutofit/>
          </a:bodyPr>
          <a:lstStyle/>
          <a:p>
            <a:pPr marL="4025343" indent="-3595272" algn="ctr" defTabSz="167078" rtl="0">
              <a:lnSpc>
                <a:spcPts val="5457"/>
              </a:lnSpc>
              <a:tabLst>
                <a:tab pos="8664853" algn="l"/>
                <a:tab pos="17052788" algn="l"/>
              </a:tabLst>
            </a:pPr>
            <a:r>
              <a:rPr lang="en-US" sz="48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Discussion</a:t>
            </a:r>
          </a:p>
          <a:p>
            <a:pPr marL="817563" indent="-557213" algn="l" rtl="0">
              <a:lnSpc>
                <a:spcPts val="4873"/>
              </a:lnSpc>
              <a:spcBef>
                <a:spcPts val="1462"/>
              </a:spcBef>
              <a:buFont typeface="Wingdings" pitchFamily="2" charset="2"/>
              <a:buChar char="Ø"/>
            </a:pPr>
            <a:r>
              <a:rPr lang="en-US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Explicit </a:t>
            </a:r>
            <a:r>
              <a:rPr lang="en-US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attention shift eliminated the bias, </a:t>
            </a:r>
            <a:r>
              <a:rPr lang="en-US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whereas </a:t>
            </a:r>
            <a:r>
              <a:rPr lang="en-US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implicit attention shift only moderately diminished it. </a:t>
            </a:r>
          </a:p>
          <a:p>
            <a:pPr marL="817563" indent="-557213" algn="l" rtl="0">
              <a:lnSpc>
                <a:spcPts val="4873"/>
              </a:lnSpc>
              <a:spcBef>
                <a:spcPts val="1462"/>
              </a:spcBef>
              <a:buFont typeface="Wingdings" pitchFamily="2" charset="2"/>
              <a:buChar char="Ø"/>
            </a:pPr>
            <a:r>
              <a:rPr lang="en-GB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Explicit </a:t>
            </a:r>
            <a:r>
              <a:rPr lang="en-GB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attention shift </a:t>
            </a:r>
            <a:r>
              <a:rPr lang="en-GB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(Exp. 1) might </a:t>
            </a:r>
            <a:r>
              <a:rPr lang="en-GB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have not only shifted the attention to the complementary frame, but also activated the </a:t>
            </a:r>
            <a:r>
              <a:rPr lang="en-GB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valence associated </a:t>
            </a:r>
            <a:r>
              <a:rPr lang="en-GB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with the </a:t>
            </a:r>
            <a:r>
              <a:rPr lang="en-GB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opposite descriptor. </a:t>
            </a:r>
          </a:p>
          <a:p>
            <a:pPr marL="817563" indent="-557213" algn="l" rtl="0">
              <a:lnSpc>
                <a:spcPts val="4873"/>
              </a:lnSpc>
              <a:spcBef>
                <a:spcPts val="1462"/>
              </a:spcBef>
              <a:buFont typeface="Wingdings" pitchFamily="2" charset="2"/>
              <a:buChar char="Ø"/>
            </a:pPr>
            <a:r>
              <a:rPr lang="en-GB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Implicit </a:t>
            </a:r>
            <a:r>
              <a:rPr lang="en-GB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attention-shift </a:t>
            </a:r>
            <a:r>
              <a:rPr lang="en-GB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(Exp. 2) based </a:t>
            </a:r>
            <a:r>
              <a:rPr lang="en-GB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on neutral-valence </a:t>
            </a:r>
            <a:r>
              <a:rPr lang="en-GB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descriptors, avoided </a:t>
            </a:r>
            <a:r>
              <a:rPr lang="en-GB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pre-activation of </a:t>
            </a:r>
            <a:r>
              <a:rPr lang="en-GB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the valence </a:t>
            </a:r>
            <a:r>
              <a:rPr lang="en-GB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associated with </a:t>
            </a:r>
            <a:r>
              <a:rPr lang="en-GB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the </a:t>
            </a:r>
            <a:r>
              <a:rPr lang="en-GB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opposite  </a:t>
            </a:r>
            <a:r>
              <a:rPr lang="en-GB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descriptor, reducing, but not eliminating, AFB</a:t>
            </a:r>
            <a:r>
              <a:rPr lang="en-GB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. </a:t>
            </a:r>
            <a:endParaRPr lang="en-GB" sz="4800" dirty="0" smtClean="0">
              <a:solidFill>
                <a:srgbClr val="054A5F"/>
              </a:solidFill>
              <a:latin typeface="Berlin Sans FB" panose="020E0602020502020306" pitchFamily="34" charset="0"/>
              <a:cs typeface="+mn-cs"/>
            </a:endParaRPr>
          </a:p>
          <a:p>
            <a:pPr marL="817563" indent="-557213" algn="l" rtl="0">
              <a:lnSpc>
                <a:spcPts val="4873"/>
              </a:lnSpc>
              <a:spcBef>
                <a:spcPts val="1462"/>
              </a:spcBef>
              <a:buFont typeface="Wingdings" pitchFamily="2" charset="2"/>
              <a:buChar char="Ø"/>
            </a:pPr>
            <a:r>
              <a:rPr lang="en-US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In both experiments, arithmetic transformation yielded a substantial AFB, suggesting that the computation of the complementary percentage did not modulate AFB due to enhanced numeric awareness.</a:t>
            </a:r>
          </a:p>
          <a:p>
            <a:pPr marL="817563" indent="-557213" algn="l" rtl="0">
              <a:lnSpc>
                <a:spcPts val="4873"/>
              </a:lnSpc>
              <a:spcBef>
                <a:spcPts val="1462"/>
              </a:spcBef>
              <a:buFont typeface="Wingdings" pitchFamily="2" charset="2"/>
              <a:buChar char="Ø"/>
            </a:pPr>
            <a:r>
              <a:rPr lang="en-US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These findings </a:t>
            </a:r>
            <a:r>
              <a:rPr lang="en-US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suggest that both attention mechanisms and association mechanisms contribute to </a:t>
            </a:r>
            <a:r>
              <a:rPr lang="en-US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AFB. </a:t>
            </a:r>
            <a:endParaRPr lang="en-US" sz="4800" dirty="0">
              <a:solidFill>
                <a:srgbClr val="054A5F"/>
              </a:solidFill>
              <a:latin typeface="Berlin Sans FB" panose="020E0602020502020306" pitchFamily="34" charset="0"/>
              <a:cs typeface="+mn-cs"/>
            </a:endParaRPr>
          </a:p>
          <a:p>
            <a:pPr marL="817563" indent="-557213" algn="l" rtl="0">
              <a:lnSpc>
                <a:spcPts val="4873"/>
              </a:lnSpc>
              <a:spcBef>
                <a:spcPts val="1462"/>
              </a:spcBef>
              <a:buFont typeface="Wingdings" pitchFamily="2" charset="2"/>
              <a:buChar char="Ø"/>
            </a:pPr>
            <a:r>
              <a:rPr lang="en-US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While </a:t>
            </a:r>
            <a:r>
              <a:rPr lang="en-US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previous studies discussed the role of attention in </a:t>
            </a:r>
            <a:r>
              <a:rPr lang="en-US" sz="48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AFB, </a:t>
            </a:r>
            <a:r>
              <a:rPr lang="en-US" sz="48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mainly as a post-hoc theoretical account, the innovation of the current study is that it demonstrates empirically the contribution of attention.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2584" y="287883"/>
            <a:ext cx="28800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2500" dirty="0" smtClean="0">
                <a:solidFill>
                  <a:srgbClr val="065D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The </a:t>
            </a:r>
            <a:r>
              <a:rPr lang="en-US" sz="12500" dirty="0">
                <a:solidFill>
                  <a:srgbClr val="065D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attention and </a:t>
            </a:r>
            <a:r>
              <a:rPr lang="en-US" sz="12500" dirty="0" smtClean="0">
                <a:solidFill>
                  <a:srgbClr val="065D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association</a:t>
            </a:r>
          </a:p>
          <a:p>
            <a:pPr algn="l" rtl="0"/>
            <a:r>
              <a:rPr lang="en-US" sz="12500" dirty="0" smtClean="0">
                <a:solidFill>
                  <a:srgbClr val="065D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 </a:t>
            </a:r>
            <a:r>
              <a:rPr lang="en-US" sz="12500" dirty="0">
                <a:solidFill>
                  <a:srgbClr val="065D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accounts for attribute </a:t>
            </a:r>
            <a:r>
              <a:rPr lang="en-US" sz="12500" dirty="0" smtClean="0">
                <a:solidFill>
                  <a:srgbClr val="065D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framing</a:t>
            </a:r>
            <a:endParaRPr lang="en-GB" sz="10000" dirty="0">
              <a:solidFill>
                <a:srgbClr val="4A867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</a:endParaRPr>
          </a:p>
        </p:txBody>
      </p:sp>
      <p:pic>
        <p:nvPicPr>
          <p:cNvPr id="1026" name="Picture 2" descr="תוצאת תמונה עבור ‪the glass half full‬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0074" y="11700130"/>
            <a:ext cx="2101758" cy="214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605874"/>
              </p:ext>
            </p:extLst>
          </p:nvPr>
        </p:nvGraphicFramePr>
        <p:xfrm>
          <a:off x="1402583" y="18497288"/>
          <a:ext cx="13500001" cy="490728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7449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91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591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591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591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5916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95916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7202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Positive Framing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Negative Framing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9184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GB" sz="28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GB" sz="2400" dirty="0" err="1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Comple-mentary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Arithmetic 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mixed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GB" sz="2400" dirty="0" err="1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Comple-mentary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Arithmetic 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mixed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861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800" spc="-120" baseline="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Introduction</a:t>
                      </a:r>
                      <a:endParaRPr lang="en-GB" sz="2800" spc="-120" baseline="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6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…you 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are making your favorite lasagne dish with ground beef.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4404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Framing sentence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… 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beef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 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80%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lean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…beef is 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80% lean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&amp; 20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%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fat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…beef is 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20%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fat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…beef is 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20% fat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&amp;80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% lean.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74125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 err="1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Manipu-lation</a:t>
                      </a:r>
                      <a:r>
                        <a:rPr lang="en-GB" sz="28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GB" sz="28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Question</a:t>
                      </a:r>
                      <a:endParaRPr lang="en-GB" sz="28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What percent of the beef you are offered is fat?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Out of 100 grams of ground beef, how many grams are lean? 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---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What percent of the beef you are offered is lean?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Out of 100 grams of ground beef, how many grams are fat? 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---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7613070"/>
              </p:ext>
            </p:extLst>
          </p:nvPr>
        </p:nvGraphicFramePr>
        <p:xfrm>
          <a:off x="8821547" y="23584890"/>
          <a:ext cx="6048000" cy="730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Box 2"/>
          <p:cNvSpPr txBox="1"/>
          <p:nvPr/>
        </p:nvSpPr>
        <p:spPr>
          <a:xfrm>
            <a:off x="9575528" y="27435939"/>
            <a:ext cx="1459230" cy="354330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Cohen's d=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0.03 ns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4" name="TextBox 3"/>
          <p:cNvSpPr txBox="1"/>
          <p:nvPr/>
        </p:nvSpPr>
        <p:spPr>
          <a:xfrm>
            <a:off x="12507423" y="27435939"/>
            <a:ext cx="2282190" cy="354330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Cohen's d=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0.65, </a:t>
            </a: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 &lt;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.001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7512" y="28241595"/>
            <a:ext cx="7322823" cy="2649707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48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cs typeface="+mn-cs"/>
              </a:rPr>
              <a:t>Explicit attention shift eliminated the AFB</a:t>
            </a:r>
            <a:endParaRPr lang="en-GB" sz="4800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0119837"/>
            <a:ext cx="302402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Gamliel </a:t>
            </a:r>
            <a:r>
              <a:rPr lang="en-US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&amp; </a:t>
            </a:r>
            <a:r>
              <a:rPr lang="en-US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Kreiner</a:t>
            </a:r>
            <a:r>
              <a:rPr lang="en-US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, The attention and </a:t>
            </a:r>
            <a:r>
              <a:rPr lang="en-US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association accounts </a:t>
            </a:r>
            <a:r>
              <a:rPr lang="en-US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for attribute </a:t>
            </a:r>
            <a:r>
              <a:rPr lang="en-US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framing, SJDM </a:t>
            </a:r>
            <a:r>
              <a:rPr lang="en-US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2017, </a:t>
            </a:r>
            <a:r>
              <a:rPr lang="en-US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Vancouver</a:t>
            </a:r>
            <a:endParaRPr lang="en-US" sz="48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mpus Sans ITC" pitchFamily="82" charset="0"/>
            </a:endParaRPr>
          </a:p>
        </p:txBody>
      </p:sp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3866547"/>
              </p:ext>
            </p:extLst>
          </p:nvPr>
        </p:nvGraphicFramePr>
        <p:xfrm>
          <a:off x="22846661" y="23561605"/>
          <a:ext cx="6048000" cy="73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5351982" y="28252495"/>
            <a:ext cx="7322823" cy="2649707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48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cs typeface="+mn-cs"/>
              </a:rPr>
              <a:t>Implicit attention shift moderately reduced but not eliminated AFB</a:t>
            </a:r>
            <a:endParaRPr lang="en-GB" sz="4800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899703"/>
              </p:ext>
            </p:extLst>
          </p:nvPr>
        </p:nvGraphicFramePr>
        <p:xfrm>
          <a:off x="15463186" y="18497288"/>
          <a:ext cx="13431475" cy="490728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290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272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272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97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503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15038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63546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4187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Positive Framing</a:t>
                      </a:r>
                      <a:endParaRPr lang="en-GB" sz="240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Negative Framing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8472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Complementary Attention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Arithmetic Transformation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Control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Complementary Attention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Arithmetic Transformation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Control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89651">
                <a:tc>
                  <a:txBody>
                    <a:bodyPr/>
                    <a:lstStyle/>
                    <a:p>
                      <a:pPr algn="just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Manipulation 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Question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80% of a given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air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crew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are not pilots. What percent of this air crew are pilots?  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___%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80% of a given air crew are not pilots. Out of 100 air crew members, how many are not pilots? 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___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---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20% of a given air crew are pilots. What percent of this air crew are not pilots?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___%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20% of a given air crew are pilots. Out of 100 air crew members, how many are pilots?  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___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---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3643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Introduction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…you are making your favorite lasagne dish with ground beef. 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3643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Framing Scenario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…beef 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that is 80% lean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beef is 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20% fat.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27" name="Picture 26" descr="SmallLogo-Ruppin-English.JPG"/>
          <p:cNvPicPr>
            <a:picLocks noChangeAspect="1"/>
          </p:cNvPicPr>
          <p:nvPr/>
        </p:nvPicPr>
        <p:blipFill>
          <a:blip r:embed="rId6" cstate="print"/>
          <a:srcRect b="57383"/>
          <a:stretch>
            <a:fillRect/>
          </a:stretch>
        </p:blipFill>
        <p:spPr>
          <a:xfrm>
            <a:off x="22786619" y="308316"/>
            <a:ext cx="7200000" cy="1834813"/>
          </a:xfrm>
          <a:prstGeom prst="rect">
            <a:avLst/>
          </a:prstGeom>
          <a:ln>
            <a:noFill/>
          </a:ln>
          <a:effectLst>
            <a:softEdge rad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608976" y="2115807"/>
            <a:ext cx="7484536" cy="1019697"/>
          </a:xfrm>
          <a:prstGeom prst="rect">
            <a:avLst/>
          </a:prstGeom>
          <a:ln>
            <a:noFill/>
          </a:ln>
        </p:spPr>
      </p:pic>
      <p:sp>
        <p:nvSpPr>
          <p:cNvPr id="29" name="Rectangle 28"/>
          <p:cNvSpPr/>
          <p:nvPr/>
        </p:nvSpPr>
        <p:spPr>
          <a:xfrm>
            <a:off x="1318289" y="4227423"/>
            <a:ext cx="19300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GB" sz="9600" dirty="0">
                <a:solidFill>
                  <a:srgbClr val="4A867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Eyal Gamliel &amp; Hamutal Kreiner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17487" y="5698871"/>
            <a:ext cx="28064988" cy="2089904"/>
          </a:xfrm>
          <a:prstGeom prst="rect">
            <a:avLst/>
          </a:prstGeom>
          <a:noFill/>
          <a:ln w="12700">
            <a:solidFill>
              <a:srgbClr val="065D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87703" tIns="194470" rIns="87703" bIns="194470" rtlCol="1" anchor="ctr">
            <a:noAutofit/>
          </a:bodyPr>
          <a:lstStyle/>
          <a:p>
            <a:pPr marL="4025343" indent="-3595272" algn="ctr" defTabSz="167078" rtl="0">
              <a:tabLst>
                <a:tab pos="8664853" algn="l"/>
                <a:tab pos="17052788" algn="l"/>
              </a:tabLst>
            </a:pPr>
            <a:r>
              <a:rPr lang="en-US" sz="48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Abstract</a:t>
            </a:r>
            <a:endParaRPr lang="en-US" sz="480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</a:endParaRPr>
          </a:p>
          <a:p>
            <a:pPr marL="260350" algn="l" rtl="0">
              <a:lnSpc>
                <a:spcPts val="4873"/>
              </a:lnSpc>
              <a:spcBef>
                <a:spcPts val="1462"/>
              </a:spcBef>
            </a:pPr>
            <a:r>
              <a:rPr lang="en-US" sz="42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Explicit attention shift eliminated </a:t>
            </a:r>
            <a:r>
              <a:rPr lang="en-US" sz="42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attribute framing bias; I</a:t>
            </a:r>
            <a:r>
              <a:rPr lang="en-GB" sz="4200" dirty="0" err="1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mplicit</a:t>
            </a:r>
            <a:r>
              <a:rPr lang="en-GB" sz="42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 attention shift, </a:t>
            </a:r>
            <a:r>
              <a:rPr lang="en-GB" sz="42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based on neutral-valence </a:t>
            </a:r>
            <a:r>
              <a:rPr lang="en-GB" sz="42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descriptors that </a:t>
            </a:r>
            <a:r>
              <a:rPr lang="en-GB" sz="42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avoided pre-activation of the valence associated with the opposite  descriptor, </a:t>
            </a:r>
            <a:r>
              <a:rPr lang="en-GB" sz="42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reduced, </a:t>
            </a:r>
            <a:r>
              <a:rPr lang="en-GB" sz="4200" dirty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but </a:t>
            </a:r>
            <a:r>
              <a:rPr lang="en-GB" sz="42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did not eliminate, the bias</a:t>
            </a:r>
            <a:r>
              <a:rPr lang="en-US" sz="4200" dirty="0" smtClean="0">
                <a:solidFill>
                  <a:srgbClr val="054A5F"/>
                </a:solidFill>
                <a:latin typeface="Berlin Sans FB" panose="020E0602020502020306" pitchFamily="34" charset="0"/>
                <a:cs typeface="+mn-cs"/>
              </a:rPr>
              <a:t>. </a:t>
            </a:r>
            <a:endParaRPr lang="en-US" sz="4200" dirty="0">
              <a:solidFill>
                <a:srgbClr val="054A5F"/>
              </a:solidFill>
              <a:latin typeface="Berlin Sans FB" panose="020E0602020502020306" pitchFamily="34" charset="0"/>
              <a:cs typeface="+mn-cs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DDCE35A80883AF48BE577823264CDBF7" ma:contentTypeVersion="2" ma:contentTypeDescription="צור מסמך חדש." ma:contentTypeScope="" ma:versionID="88e6f7c6bdbe3c852991e211bc043543">
  <xsd:schema xmlns:xsd="http://www.w3.org/2001/XMLSchema" xmlns:xs="http://www.w3.org/2001/XMLSchema" xmlns:p="http://schemas.microsoft.com/office/2006/metadata/properties" xmlns:ns1="http://schemas.microsoft.com/sharepoint/v3" xmlns:ns2="b183249e-a9af-410f-9879-c0a6c7460401" targetNamespace="http://schemas.microsoft.com/office/2006/metadata/properties" ma:root="true" ma:fieldsID="14d9bd6df48e5454dd1971269a8dc2e3" ns1:_="" ns2:_="">
    <xsd:import namespace="http://schemas.microsoft.com/sharepoint/v3"/>
    <xsd:import namespace="b183249e-a9af-410f-9879-c0a6c746040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מתזמן תאריך התחלה" ma:description="'מתזמן תאריך התחלה' הוא עמודת אתר שיוצרת תכונת הפרסום. היא משמשת לציון התאריך והשעה שבהם יופיע הדף לראשונה בפני מבקרי האתר." ma:hidden="true" ma:internalName="PublishingStartDate">
      <xsd:simpleType>
        <xsd:restriction base="dms:Unknown"/>
      </xsd:simpleType>
    </xsd:element>
    <xsd:element name="PublishingExpirationDate" ma:index="9" nillable="true" ma:displayName="מתזמן תאריך סיום" ma:description="'תזמון תאריך הסיום' הוא עמודת אתר שיוצרת תכונת הפרסום. היא משמשת לציון התאריך והשעה שבהם הדף לא יופיע עוד בפני מבקרי האתר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83249e-a9af-410f-9879-c0a6c74604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משותף עם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FAE712B-2E31-4DD1-9B62-5E31CF5EBFFD}"/>
</file>

<file path=customXml/itemProps2.xml><?xml version="1.0" encoding="utf-8"?>
<ds:datastoreItem xmlns:ds="http://schemas.openxmlformats.org/officeDocument/2006/customXml" ds:itemID="{EBC5298A-E4FE-428E-BEBB-E0B88623B6F7}"/>
</file>

<file path=customXml/itemProps3.xml><?xml version="1.0" encoding="utf-8"?>
<ds:datastoreItem xmlns:ds="http://schemas.openxmlformats.org/officeDocument/2006/customXml" ds:itemID="{ED7D0486-2A1D-4CBD-8BDC-FB55534EE3A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23990</TotalTime>
  <Words>697</Words>
  <Application>Microsoft Office PowerPoint</Application>
  <PresentationFormat>Custom</PresentationFormat>
  <Paragraphs>133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Arial Narrow</vt:lpstr>
      <vt:lpstr>Berlin Sans FB</vt:lpstr>
      <vt:lpstr>Calibri</vt:lpstr>
      <vt:lpstr>Constantia</vt:lpstr>
      <vt:lpstr>Corbel</vt:lpstr>
      <vt:lpstr>Tahoma</vt:lpstr>
      <vt:lpstr>Tempus Sans ITC</vt:lpstr>
      <vt:lpstr>Times New Roman</vt:lpstr>
      <vt:lpstr>Wingdings</vt:lpstr>
      <vt:lpstr>Wingdings 2</vt:lpstr>
      <vt:lpstr>Paper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שיעור8:  תפיסה שמיעתית</dc:title>
  <dc:creator>nelcom</dc:creator>
  <cp:lastModifiedBy>Hamutal Kreiner</cp:lastModifiedBy>
  <cp:revision>2913</cp:revision>
  <cp:lastPrinted>1601-01-01T00:00:00Z</cp:lastPrinted>
  <dcterms:created xsi:type="dcterms:W3CDTF">2005-11-22T18:14:53Z</dcterms:created>
  <dcterms:modified xsi:type="dcterms:W3CDTF">2017-10-25T11:55:49Z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0x010100DDCE35A80883AF48BE577823264CDBF7</vt:lpwstr>
  </property>
</Properties>
</file>